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AV" ContentType="audio/unknown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86" r:id="rId3"/>
    <p:sldId id="287" r:id="rId4"/>
    <p:sldId id="260" r:id="rId5"/>
    <p:sldId id="261" r:id="rId6"/>
    <p:sldId id="262" r:id="rId7"/>
    <p:sldId id="288" r:id="rId8"/>
    <p:sldId id="269" r:id="rId9"/>
    <p:sldId id="272" r:id="rId10"/>
    <p:sldId id="289" r:id="rId11"/>
    <p:sldId id="282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77" d="100"/>
          <a:sy n="77" d="100"/>
        </p:scale>
        <p:origin x="-14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wmf"/><Relationship Id="rId3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C1709-1DEB-2744-9BBF-10C49E188D06}" type="datetimeFigureOut">
              <a:rPr lang="en-US" smtClean="0"/>
              <a:pPr/>
              <a:t>4/11/15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13729-AAC1-2245-97FA-CD4A5B4719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42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-128" charset="0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232328-1796-410A-B608-AFD7074E3CAB}" type="slidenum">
              <a:rPr lang="en-US" smtClean="0">
                <a:latin typeface="Times New Roman" pitchFamily="-128" charset="0"/>
              </a:rPr>
              <a:pPr/>
              <a:t>4</a:t>
            </a:fld>
            <a:endParaRPr lang="en-US" smtClean="0">
              <a:latin typeface="Times New Roman" pitchFamily="-128" charset="0"/>
            </a:endParaRPr>
          </a:p>
        </p:txBody>
      </p:sp>
      <p:sp>
        <p:nvSpPr>
          <p:cNvPr id="37893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smtClean="0">
              <a:latin typeface="Times New Roman" pitchFamily="-12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-128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4DDE16-6F95-4CDC-AE6F-097D885A7FDE}" type="slidenum">
              <a:rPr lang="en-US" smtClean="0">
                <a:latin typeface="Times New Roman" pitchFamily="-128" charset="0"/>
              </a:rPr>
              <a:pPr/>
              <a:t>5</a:t>
            </a:fld>
            <a:endParaRPr lang="en-US" smtClean="0">
              <a:latin typeface="Times New Roman" pitchFamily="-128" charset="0"/>
            </a:endParaRPr>
          </a:p>
        </p:txBody>
      </p:sp>
      <p:sp>
        <p:nvSpPr>
          <p:cNvPr id="38917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smtClean="0">
              <a:latin typeface="Times New Roman" pitchFamily="-12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8B0BEEF-C2DE-4F29-8476-BF0810BF419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-128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71B3F8-CCC8-4BBD-A386-7D4E66337ADF}" type="slidenum">
              <a:rPr lang="en-US" smtClean="0">
                <a:latin typeface="Times New Roman" pitchFamily="-128" charset="0"/>
              </a:rPr>
              <a:pPr/>
              <a:t>8</a:t>
            </a:fld>
            <a:endParaRPr lang="en-US" smtClean="0">
              <a:latin typeface="Times New Roman" pitchFamily="-128" charset="0"/>
            </a:endParaRPr>
          </a:p>
        </p:txBody>
      </p:sp>
      <p:sp>
        <p:nvSpPr>
          <p:cNvPr id="49157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smtClean="0">
              <a:latin typeface="Times New Roman" pitchFamily="-12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-128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94881A-023E-4A32-AC3B-63CDE95BB983}" type="slidenum">
              <a:rPr lang="en-US" smtClean="0">
                <a:latin typeface="Times New Roman" pitchFamily="-128" charset="0"/>
              </a:rPr>
              <a:pPr/>
              <a:t>9</a:t>
            </a:fld>
            <a:endParaRPr lang="en-US" smtClean="0">
              <a:latin typeface="Times New Roman" pitchFamily="-128" charset="0"/>
            </a:endParaRPr>
          </a:p>
        </p:txBody>
      </p:sp>
      <p:sp>
        <p:nvSpPr>
          <p:cNvPr id="52229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smtClean="0">
              <a:latin typeface="Times New Roman" pitchFamily="-12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Times New Roman" pitchFamily="-128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BBC897-2858-4BAA-87E3-124660A724DB}" type="slidenum">
              <a:rPr lang="en-US" smtClean="0">
                <a:latin typeface="Times New Roman" pitchFamily="-128" charset="0"/>
              </a:rPr>
              <a:pPr/>
              <a:t>11</a:t>
            </a:fld>
            <a:endParaRPr lang="en-US" smtClean="0">
              <a:latin typeface="Times New Roman" pitchFamily="-128" charset="0"/>
            </a:endParaRPr>
          </a:p>
        </p:txBody>
      </p:sp>
      <p:sp>
        <p:nvSpPr>
          <p:cNvPr id="63493" name="Footer Placeholder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smtClean="0">
              <a:latin typeface="Times New Roman" pitchFamily="-12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78663-6799-9D47-933F-D99A6725DD98}" type="datetimeFigureOut">
              <a:rPr lang="en-US" smtClean="0"/>
              <a:pPr/>
              <a:t>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71607" y="6356350"/>
            <a:ext cx="425877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5B08-BD94-B54E-B458-91E157B44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78663-6799-9D47-933F-D99A6725DD98}" type="datetimeFigureOut">
              <a:rPr lang="en-US" smtClean="0"/>
              <a:pPr/>
              <a:t>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71607" y="6356350"/>
            <a:ext cx="425877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5B08-BD94-B54E-B458-91E157B44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78663-6799-9D47-933F-D99A6725DD98}" type="datetimeFigureOut">
              <a:rPr lang="en-US" smtClean="0"/>
              <a:pPr/>
              <a:t>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71607" y="6356350"/>
            <a:ext cx="425877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5B08-BD94-B54E-B458-91E157B44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00800" y="6613525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000"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13W.</a:t>
            </a:r>
            <a:fld id="{17233D2A-0857-4415-88C1-423492E69A2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28600"/>
            <a:ext cx="76962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00800" y="6613525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000"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13W.</a:t>
            </a:r>
            <a:fld id="{17233D2A-0857-4415-88C1-423492E69A2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00800" y="6613525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000"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13W.</a:t>
            </a:r>
            <a:fld id="{17233D2A-0857-4415-88C1-423492E69A2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00800" y="6613525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000"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13W.</a:t>
            </a:r>
            <a:fld id="{17233D2A-0857-4415-88C1-423492E69A2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78663-6799-9D47-933F-D99A6725DD98}" type="datetimeFigureOut">
              <a:rPr lang="en-US" smtClean="0"/>
              <a:pPr/>
              <a:t>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71607" y="6356350"/>
            <a:ext cx="425877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5B08-BD94-B54E-B458-91E157B44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78663-6799-9D47-933F-D99A6725DD98}" type="datetimeFigureOut">
              <a:rPr lang="en-US" smtClean="0"/>
              <a:pPr/>
              <a:t>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71607" y="6356350"/>
            <a:ext cx="425877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5B08-BD94-B54E-B458-91E157B44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78663-6799-9D47-933F-D99A6725DD98}" type="datetimeFigureOut">
              <a:rPr lang="en-US" smtClean="0"/>
              <a:pPr/>
              <a:t>4/11/15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71607" y="6356350"/>
            <a:ext cx="425877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5B08-BD94-B54E-B458-91E157B44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78663-6799-9D47-933F-D99A6725DD98}" type="datetimeFigureOut">
              <a:rPr lang="en-US" smtClean="0"/>
              <a:pPr/>
              <a:t>4/11/15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71607" y="6356350"/>
            <a:ext cx="425877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5B08-BD94-B54E-B458-91E157B44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78663-6799-9D47-933F-D99A6725DD98}" type="datetimeFigureOut">
              <a:rPr lang="en-US" smtClean="0"/>
              <a:pPr/>
              <a:t>4/11/15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71607" y="6356350"/>
            <a:ext cx="425877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5B08-BD94-B54E-B458-91E157B44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78663-6799-9D47-933F-D99A6725DD98}" type="datetimeFigureOut">
              <a:rPr lang="en-US" smtClean="0"/>
              <a:pPr/>
              <a:t>4/11/15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471607" y="6356350"/>
            <a:ext cx="425877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5B08-BD94-B54E-B458-91E157B44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78663-6799-9D47-933F-D99A6725DD98}" type="datetimeFigureOut">
              <a:rPr lang="en-US" smtClean="0"/>
              <a:pPr/>
              <a:t>4/11/15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71607" y="6356350"/>
            <a:ext cx="425877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5B08-BD94-B54E-B458-91E157B44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78663-6799-9D47-933F-D99A6725DD98}" type="datetimeFigureOut">
              <a:rPr lang="en-US" smtClean="0"/>
              <a:pPr/>
              <a:t>4/11/15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71607" y="6356350"/>
            <a:ext cx="425877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A5B08-BD94-B54E-B458-91E157B444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9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78663-6799-9D47-933F-D99A6725DD98}" type="datetimeFigureOut">
              <a:rPr lang="en-US" smtClean="0"/>
              <a:pPr/>
              <a:t>4/11/15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A5B08-BD94-B54E-B458-91E157B4445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by-nc-sa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04157" y="6383561"/>
            <a:ext cx="1062563" cy="370662"/>
          </a:xfrm>
          <a:prstGeom prst="rect">
            <a:avLst/>
          </a:prstGeom>
        </p:spPr>
      </p:pic>
      <p:pic>
        <p:nvPicPr>
          <p:cNvPr id="9" name="Picture 8" descr="footer.pdf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56283" y="6412711"/>
            <a:ext cx="4025900" cy="279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6" r:id="rId13"/>
    <p:sldLayoutId id="2147483677" r:id="rId14"/>
    <p:sldLayoutId id="2147483681" r:id="rId15"/>
    <p:sldLayoutId id="2147483689" r:id="rId1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halkboard"/>
          <a:ea typeface="+mj-ea"/>
          <a:cs typeface="Chalkboar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halkboard"/>
          <a:ea typeface="+mn-ea"/>
          <a:cs typeface="Chalkboar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halkboard"/>
          <a:ea typeface="+mn-ea"/>
          <a:cs typeface="Chalkboar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halkboard"/>
          <a:ea typeface="+mn-ea"/>
          <a:cs typeface="Chalkboar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halkboard"/>
          <a:ea typeface="+mn-ea"/>
          <a:cs typeface="Chalkboar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halkboard"/>
          <a:ea typeface="+mn-ea"/>
          <a:cs typeface="Chalkboar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4" Type="http://schemas.openxmlformats.org/officeDocument/2006/relationships/slideLayout" Target="../slideLayouts/slideLayout15.xml"/><Relationship Id="rId5" Type="http://schemas.openxmlformats.org/officeDocument/2006/relationships/image" Target="../media/image11.jpeg"/><Relationship Id="rId6" Type="http://schemas.openxmlformats.org/officeDocument/2006/relationships/image" Target="../media/image4.png"/><Relationship Id="rId1" Type="http://schemas.openxmlformats.org/officeDocument/2006/relationships/tags" Target="../tags/tag6.xml"/><Relationship Id="rId2" Type="http://schemas.microsoft.com/office/2007/relationships/media" Target="../media/media10.WA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1" Type="http://schemas.openxmlformats.org/officeDocument/2006/relationships/tags" Target="../tags/tag1.xml"/><Relationship Id="rId2" Type="http://schemas.microsoft.com/office/2007/relationships/media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WAV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1" Type="http://schemas.openxmlformats.org/officeDocument/2006/relationships/tags" Target="../tags/tag2.xml"/><Relationship Id="rId2" Type="http://schemas.microsoft.com/office/2007/relationships/media" Target="../media/media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4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5.jpeg"/><Relationship Id="rId6" Type="http://schemas.openxmlformats.org/officeDocument/2006/relationships/image" Target="../media/image3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3.xml"/><Relationship Id="rId6" Type="http://schemas.openxmlformats.org/officeDocument/2006/relationships/image" Target="../media/image3.png"/><Relationship Id="rId1" Type="http://schemas.openxmlformats.org/officeDocument/2006/relationships/tags" Target="../tags/tag3.xml"/><Relationship Id="rId2" Type="http://schemas.microsoft.com/office/2007/relationships/media" Target="../media/media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1" Type="http://schemas.openxmlformats.org/officeDocument/2006/relationships/tags" Target="../tags/tag4.xml"/><Relationship Id="rId2" Type="http://schemas.microsoft.com/office/2007/relationships/media" Target="../media/media7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6.png"/><Relationship Id="rId1" Type="http://schemas.microsoft.com/office/2007/relationships/media" Target="../media/media8.WAV"/><Relationship Id="rId2" Type="http://schemas.openxmlformats.org/officeDocument/2006/relationships/audio" Target="../media/media8.WAV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.bin"/><Relationship Id="rId12" Type="http://schemas.openxmlformats.org/officeDocument/2006/relationships/image" Target="../media/image9.wmf"/><Relationship Id="rId13" Type="http://schemas.openxmlformats.org/officeDocument/2006/relationships/image" Target="../media/image10.png"/><Relationship Id="rId1" Type="http://schemas.openxmlformats.org/officeDocument/2006/relationships/vmlDrawing" Target="../drawings/vmlDrawing1.vml"/><Relationship Id="rId2" Type="http://schemas.openxmlformats.org/officeDocument/2006/relationships/tags" Target="../tags/tag5.xml"/><Relationship Id="rId3" Type="http://schemas.microsoft.com/office/2007/relationships/media" Target="../media/media9.WAV"/><Relationship Id="rId4" Type="http://schemas.openxmlformats.org/officeDocument/2006/relationships/audio" Target="../media/media9.WAV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5.xml"/><Relationship Id="rId7" Type="http://schemas.openxmlformats.org/officeDocument/2006/relationships/oleObject" Target="../embeddings/oleObject1.bin"/><Relationship Id="rId8" Type="http://schemas.openxmlformats.org/officeDocument/2006/relationships/image" Target="../media/image7.wmf"/><Relationship Id="rId9" Type="http://schemas.openxmlformats.org/officeDocument/2006/relationships/oleObject" Target="../embeddings/oleObject2.bin"/><Relationship Id="rId10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Monty Hall Problem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~PP3693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48713" y="64627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4218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Last Laugh</a:t>
            </a:r>
            <a:endParaRPr lang="en-US" dirty="0"/>
          </a:p>
        </p:txBody>
      </p:sp>
      <p:pic>
        <p:nvPicPr>
          <p:cNvPr id="3" name="Picture 2" descr="monty_hall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500" y="0"/>
            <a:ext cx="4911041" cy="8411982"/>
          </a:xfrm>
          <a:prstGeom prst="rect">
            <a:avLst/>
          </a:prstGeom>
        </p:spPr>
      </p:pic>
      <p:pic>
        <p:nvPicPr>
          <p:cNvPr id="4" name="~PP3809.WAV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8713" y="6462713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54045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600" smtClean="0">
                <a:latin typeface="Comic Sans MS" pitchFamily="-128" charset="0"/>
              </a:rPr>
              <a:t/>
            </a:r>
            <a:br>
              <a:rPr lang="en-US" sz="3600" smtClean="0">
                <a:latin typeface="Comic Sans MS" pitchFamily="-128" charset="0"/>
              </a:rPr>
            </a:br>
            <a:endParaRPr lang="en-US" sz="3600" smtClean="0">
              <a:latin typeface="Comic Sans MS" pitchFamily="-128" charset="0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81000" y="1066800"/>
            <a:ext cx="8305800" cy="47244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13800" dirty="0" smtClean="0">
                <a:latin typeface="Comic Sans MS" pitchFamily="-128" charset="0"/>
              </a:rPr>
              <a:t>Finis</a:t>
            </a:r>
          </a:p>
        </p:txBody>
      </p:sp>
      <p:sp>
        <p:nvSpPr>
          <p:cNvPr id="5" name="Rectangle 11"/>
          <p:cNvSpPr txBox="1">
            <a:spLocks noChangeArrowheads="1"/>
          </p:cNvSpPr>
          <p:nvPr/>
        </p:nvSpPr>
        <p:spPr bwMode="auto">
          <a:xfrm>
            <a:off x="6400800" y="6613525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lec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13W.</a:t>
            </a:r>
            <a:fld id="{17233D2A-0857-4415-88C1-423492E69A2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Warm up example </a:t>
            </a:r>
            <a:br>
              <a:rPr lang="en-US" dirty="0" smtClean="0"/>
            </a:br>
            <a:r>
              <a:rPr lang="en-US" dirty="0" smtClean="0"/>
              <a:t>(from Monday’s In Class Problems)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168" y="1600200"/>
            <a:ext cx="8860831" cy="4525963"/>
          </a:xfrm>
        </p:spPr>
        <p:txBody>
          <a:bodyPr vert="horz"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Suppose there are 50 red balls and 50 blue balls in each of two bins (200 balls in all)</a:t>
            </a:r>
          </a:p>
          <a:p>
            <a:pPr>
              <a:buNone/>
            </a:pPr>
            <a:r>
              <a:rPr lang="en-US" dirty="0" smtClean="0"/>
              <a:t>Suppose you draw one ball from each bin</a:t>
            </a:r>
          </a:p>
          <a:p>
            <a:pPr>
              <a:buNone/>
            </a:pPr>
            <a:r>
              <a:rPr lang="en-US" dirty="0" smtClean="0"/>
              <a:t>Suppose you know that at least one is red</a:t>
            </a:r>
          </a:p>
          <a:p>
            <a:pPr>
              <a:buNone/>
            </a:pPr>
            <a:r>
              <a:rPr lang="en-US" dirty="0" smtClean="0"/>
              <a:t>What is the probability that the other one is red too?</a:t>
            </a:r>
          </a:p>
          <a:p>
            <a:pPr>
              <a:buNone/>
            </a:pPr>
            <a:r>
              <a:rPr lang="en-US" dirty="0" smtClean="0"/>
              <a:t>½???</a:t>
            </a:r>
          </a:p>
          <a:p>
            <a:pPr>
              <a:buNone/>
            </a:pPr>
            <a:r>
              <a:rPr lang="en-US" dirty="0" smtClean="0"/>
              <a:t>BOTH red is not independent of AT LEAST ONE red!</a:t>
            </a:r>
            <a:endParaRPr lang="en-US" dirty="0"/>
          </a:p>
        </p:txBody>
      </p:sp>
      <p:pic>
        <p:nvPicPr>
          <p:cNvPr id="4" name="~PP2871.WAV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8713" y="6462713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58515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3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3116"/>
            <a:ext cx="8686800" cy="540304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          1</a:t>
            </a:r>
            <a:r>
              <a:rPr lang="en-US" baseline="30000" dirty="0" smtClean="0"/>
              <a:t>st</a:t>
            </a:r>
            <a:r>
              <a:rPr lang="en-US" dirty="0" smtClean="0"/>
              <a:t> ball   2</a:t>
            </a:r>
            <a:r>
              <a:rPr lang="en-US" baseline="30000" dirty="0" smtClean="0"/>
              <a:t>nd</a:t>
            </a:r>
            <a:r>
              <a:rPr lang="en-US" dirty="0" smtClean="0"/>
              <a:t> ball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Only one of the four possibilities is ruled out. </a:t>
            </a:r>
          </a:p>
          <a:p>
            <a:pPr>
              <a:buNone/>
            </a:pPr>
            <a:r>
              <a:rPr lang="en-US" dirty="0" err="1" smtClean="0"/>
              <a:t>Pr(both</a:t>
            </a:r>
            <a:r>
              <a:rPr lang="en-US" dirty="0" smtClean="0"/>
              <a:t> red | at least one red) </a:t>
            </a:r>
            <a:br>
              <a:rPr lang="en-US" dirty="0" smtClean="0"/>
            </a:br>
            <a:r>
              <a:rPr lang="en-US" dirty="0" smtClean="0"/>
              <a:t>= </a:t>
            </a:r>
            <a:r>
              <a:rPr lang="en-US" dirty="0" err="1" smtClean="0"/>
              <a:t>Pr(both</a:t>
            </a:r>
            <a:r>
              <a:rPr lang="en-US" dirty="0" smtClean="0"/>
              <a:t> red)/</a:t>
            </a:r>
            <a:r>
              <a:rPr lang="en-US" dirty="0" err="1" smtClean="0"/>
              <a:t>Pr(at</a:t>
            </a:r>
            <a:r>
              <a:rPr lang="en-US" dirty="0" smtClean="0"/>
              <a:t> least one red) </a:t>
            </a:r>
          </a:p>
          <a:p>
            <a:pPr>
              <a:buNone/>
            </a:pPr>
            <a:r>
              <a:rPr lang="en-US" dirty="0" smtClean="0"/>
              <a:t>= ¼ / ¾ = 1/3 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449396" y="2134301"/>
            <a:ext cx="1195833" cy="534477"/>
          </a:xfrm>
          <a:prstGeom prst="straightConnector1">
            <a:avLst/>
          </a:prstGeom>
          <a:ln w="34925">
            <a:solidFill>
              <a:srgbClr val="FF0000"/>
            </a:solidFill>
            <a:headEnd type="oval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645229" y="1599824"/>
            <a:ext cx="1195833" cy="534477"/>
          </a:xfrm>
          <a:prstGeom prst="straightConnector1">
            <a:avLst/>
          </a:prstGeom>
          <a:ln w="34925">
            <a:solidFill>
              <a:srgbClr val="FF0000"/>
            </a:solidFill>
            <a:headEnd type="oval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645229" y="2134301"/>
            <a:ext cx="1402012" cy="384235"/>
          </a:xfrm>
          <a:prstGeom prst="straightConnector1">
            <a:avLst/>
          </a:prstGeom>
          <a:ln w="34925">
            <a:solidFill>
              <a:srgbClr val="0000FF"/>
            </a:solidFill>
            <a:headEnd type="oval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851408" y="2668778"/>
            <a:ext cx="1195833" cy="534477"/>
          </a:xfrm>
          <a:prstGeom prst="straightConnector1">
            <a:avLst/>
          </a:prstGeom>
          <a:ln w="34925">
            <a:solidFill>
              <a:srgbClr val="FF0000"/>
            </a:solidFill>
            <a:headEnd type="oval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851408" y="3203255"/>
            <a:ext cx="1402012" cy="384235"/>
          </a:xfrm>
          <a:prstGeom prst="straightConnector1">
            <a:avLst/>
          </a:prstGeom>
          <a:ln w="34925">
            <a:solidFill>
              <a:srgbClr val="0000FF"/>
            </a:solidFill>
            <a:headEnd type="oval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449396" y="2668778"/>
            <a:ext cx="1402012" cy="534477"/>
          </a:xfrm>
          <a:prstGeom prst="straightConnector1">
            <a:avLst/>
          </a:prstGeom>
          <a:ln w="34925">
            <a:solidFill>
              <a:srgbClr val="0000FF"/>
            </a:solidFill>
            <a:headEnd type="oval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37834" y="1925496"/>
            <a:ext cx="343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½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37834" y="2854198"/>
            <a:ext cx="343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½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00499" y="1211414"/>
            <a:ext cx="343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½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00499" y="1925496"/>
            <a:ext cx="343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½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00499" y="2479494"/>
            <a:ext cx="343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½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59011" y="3323778"/>
            <a:ext cx="343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½</a:t>
            </a:r>
          </a:p>
          <a:p>
            <a:endParaRPr lang="en-US" dirty="0"/>
          </a:p>
        </p:txBody>
      </p:sp>
      <p:pic>
        <p:nvPicPr>
          <p:cNvPr id="19" name="~PP246.WAV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8713" y="6462713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6884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dirty="0" smtClean="0">
                <a:latin typeface="Comic Sans MS" pitchFamily="-128" charset="0"/>
              </a:rPr>
              <a:t>The Monty Hall Game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52400" y="1524000"/>
            <a:ext cx="8839200" cy="3810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5400" dirty="0" smtClean="0">
                <a:latin typeface="Comic Sans MS" pitchFamily="-128" charset="0"/>
              </a:rPr>
              <a:t>Applied Probability:</a:t>
            </a:r>
          </a:p>
          <a:p>
            <a:pPr algn="ctr" eaLnBrk="1" hangingPunct="1">
              <a:buFontTx/>
              <a:buNone/>
            </a:pPr>
            <a:r>
              <a:rPr lang="en-US" sz="6000" i="1" dirty="0" smtClean="0">
                <a:solidFill>
                  <a:srgbClr val="7030A0"/>
                </a:solidFill>
                <a:latin typeface="Comic Sans MS" pitchFamily="-128" charset="0"/>
              </a:rPr>
              <a:t>Let’s Make A Deal</a:t>
            </a:r>
          </a:p>
          <a:p>
            <a:pPr algn="ctr" eaLnBrk="1" hangingPunct="1">
              <a:buFontTx/>
              <a:buNone/>
            </a:pPr>
            <a:r>
              <a:rPr lang="en-US" sz="6000" dirty="0" smtClean="0">
                <a:latin typeface="Comic Sans MS" pitchFamily="-128" charset="0"/>
              </a:rPr>
              <a:t>(1970’s TV Game Show)</a:t>
            </a:r>
          </a:p>
        </p:txBody>
      </p:sp>
      <p:sp>
        <p:nvSpPr>
          <p:cNvPr id="4" name="Rectangle 11"/>
          <p:cNvSpPr txBox="1">
            <a:spLocks noChangeArrowheads="1"/>
          </p:cNvSpPr>
          <p:nvPr/>
        </p:nvSpPr>
        <p:spPr bwMode="auto">
          <a:xfrm>
            <a:off x="6400800" y="6613525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lec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13W.</a:t>
            </a:r>
            <a:fld id="{17233D2A-0857-4415-88C1-423492E69A2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pic>
        <p:nvPicPr>
          <p:cNvPr id="6" name="~PP1355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8713" y="64627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 advTm="13979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dirty="0" smtClean="0">
                <a:latin typeface="Comic Sans MS" pitchFamily="-128" charset="0"/>
              </a:rPr>
              <a:t>Monty Hall </a:t>
            </a:r>
            <a:r>
              <a:rPr lang="en-US" sz="4400" dirty="0" err="1" smtClean="0">
                <a:latin typeface="Comic Sans MS" pitchFamily="-128" charset="0"/>
              </a:rPr>
              <a:t>Webpages</a:t>
            </a:r>
            <a:endParaRPr lang="en-US" sz="4400" dirty="0" smtClean="0">
              <a:latin typeface="Comic Sans MS" pitchFamily="-128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381000" y="5181600"/>
            <a:ext cx="8305800" cy="685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sz="3600" b="1" dirty="0" smtClean="0">
                <a:latin typeface="Courier New" pitchFamily="49" charset="0"/>
                <a:cs typeface="Courier New" pitchFamily="49" charset="0"/>
              </a:rPr>
              <a:t>http://www.letsmakeadeal.com</a:t>
            </a:r>
          </a:p>
        </p:txBody>
      </p:sp>
      <p:pic>
        <p:nvPicPr>
          <p:cNvPr id="7172" name="Picture 4" descr="70s-Doors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1447800" y="1066800"/>
            <a:ext cx="6324600" cy="3609975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sp>
        <p:nvSpPr>
          <p:cNvPr id="5" name="Rectangle 11"/>
          <p:cNvSpPr txBox="1">
            <a:spLocks noChangeArrowheads="1"/>
          </p:cNvSpPr>
          <p:nvPr/>
        </p:nvSpPr>
        <p:spPr bwMode="auto">
          <a:xfrm>
            <a:off x="6400800" y="6613525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lec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13W.</a:t>
            </a:r>
            <a:fld id="{17233D2A-0857-4415-88C1-423492E69A2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pic>
        <p:nvPicPr>
          <p:cNvPr id="6" name="~PP1532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8713" y="64627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Tm="25143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5867400" cy="838200"/>
          </a:xfrm>
        </p:spPr>
        <p:txBody>
          <a:bodyPr/>
          <a:lstStyle/>
          <a:p>
            <a:r>
              <a:rPr lang="en-US" dirty="0" smtClean="0"/>
              <a:t>The Monty Hall Game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143000"/>
            <a:ext cx="888987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omic Sans MS" pitchFamily="66" charset="0"/>
              </a:rPr>
              <a:t>goats behind two doors</a:t>
            </a:r>
          </a:p>
          <a:p>
            <a:r>
              <a:rPr lang="en-US" sz="4800" dirty="0" smtClean="0">
                <a:latin typeface="Comic Sans MS" pitchFamily="66" charset="0"/>
              </a:rPr>
              <a:t>prize behind third door</a:t>
            </a:r>
          </a:p>
          <a:p>
            <a:r>
              <a:rPr lang="en-US" sz="4800" dirty="0" smtClean="0">
                <a:latin typeface="Comic Sans MS" pitchFamily="66" charset="0"/>
              </a:rPr>
              <a:t>contestant </a:t>
            </a:r>
            <a:r>
              <a:rPr lang="en-US" sz="4800" dirty="0" smtClean="0">
                <a:solidFill>
                  <a:srgbClr val="008000"/>
                </a:solidFill>
                <a:latin typeface="Comic Sans MS" pitchFamily="66" charset="0"/>
              </a:rPr>
              <a:t>picks</a:t>
            </a:r>
            <a:r>
              <a:rPr lang="en-US" sz="4800" dirty="0" smtClean="0">
                <a:latin typeface="Comic Sans MS" pitchFamily="66" charset="0"/>
              </a:rPr>
              <a:t> a door</a:t>
            </a:r>
          </a:p>
          <a:p>
            <a:r>
              <a:rPr lang="en-US" sz="4800" dirty="0" smtClean="0">
                <a:latin typeface="Comic Sans MS" pitchFamily="66" charset="0"/>
              </a:rPr>
              <a:t>Monty reveals a goat</a:t>
            </a:r>
          </a:p>
          <a:p>
            <a:r>
              <a:rPr lang="en-US" sz="4800" dirty="0">
                <a:latin typeface="Comic Sans MS" pitchFamily="66" charset="0"/>
              </a:rPr>
              <a:t> </a:t>
            </a:r>
            <a:r>
              <a:rPr lang="en-US" sz="4800" dirty="0" smtClean="0">
                <a:latin typeface="Comic Sans MS" pitchFamily="66" charset="0"/>
              </a:rPr>
              <a:t> behind an </a:t>
            </a:r>
            <a:r>
              <a:rPr lang="en-US" sz="4800" dirty="0" smtClean="0">
                <a:solidFill>
                  <a:srgbClr val="CC00CC"/>
                </a:solidFill>
                <a:latin typeface="Comic Sans MS" pitchFamily="66" charset="0"/>
              </a:rPr>
              <a:t>unpicked</a:t>
            </a:r>
            <a:r>
              <a:rPr lang="en-US" sz="4800" dirty="0" smtClean="0">
                <a:latin typeface="Comic Sans MS" pitchFamily="66" charset="0"/>
              </a:rPr>
              <a:t> door</a:t>
            </a:r>
          </a:p>
          <a:p>
            <a:r>
              <a:rPr lang="en-US" sz="4800" dirty="0" smtClean="0">
                <a:latin typeface="Comic Sans MS" pitchFamily="66" charset="0"/>
              </a:rPr>
              <a:t>Contestant </a:t>
            </a:r>
            <a:r>
              <a:rPr lang="en-US" sz="4800" dirty="0" smtClean="0">
                <a:solidFill>
                  <a:srgbClr val="7030A0"/>
                </a:solidFill>
                <a:latin typeface="Comic Sans MS" pitchFamily="66" charset="0"/>
              </a:rPr>
              <a:t>sticks</a:t>
            </a:r>
            <a:r>
              <a:rPr lang="en-US" sz="4800" dirty="0" smtClean="0">
                <a:latin typeface="Comic Sans MS" pitchFamily="66" charset="0"/>
              </a:rPr>
              <a:t>, or </a:t>
            </a:r>
            <a:r>
              <a:rPr lang="en-US" sz="4800" dirty="0" smtClean="0">
                <a:solidFill>
                  <a:srgbClr val="7030A0"/>
                </a:solidFill>
                <a:latin typeface="Comic Sans MS" pitchFamily="66" charset="0"/>
              </a:rPr>
              <a:t>switches</a:t>
            </a:r>
          </a:p>
          <a:p>
            <a:r>
              <a:rPr lang="en-US" sz="4800" dirty="0" smtClean="0">
                <a:latin typeface="Comic Sans MS" pitchFamily="66" charset="0"/>
              </a:rPr>
              <a:t>  to the other unopened door</a:t>
            </a:r>
            <a:endParaRPr lang="en-US" sz="4800" dirty="0">
              <a:latin typeface="Comic Sans MS" pitchFamily="66" charset="0"/>
            </a:endParaRPr>
          </a:p>
        </p:txBody>
      </p:sp>
      <p:sp>
        <p:nvSpPr>
          <p:cNvPr id="4" name="Rectangle 11"/>
          <p:cNvSpPr txBox="1">
            <a:spLocks noChangeArrowheads="1"/>
          </p:cNvSpPr>
          <p:nvPr/>
        </p:nvSpPr>
        <p:spPr bwMode="auto">
          <a:xfrm>
            <a:off x="6400800" y="6613525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lec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13W.</a:t>
            </a:r>
            <a:fld id="{17233D2A-0857-4415-88C1-423492E69A2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pic>
        <p:nvPicPr>
          <p:cNvPr id="5" name="~PP3515.WAV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8713" y="6462713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49799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23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Switching is Better than Sticking!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why? Intuition:</a:t>
            </a:r>
          </a:p>
          <a:p>
            <a:r>
              <a:rPr lang="en-US" dirty="0" smtClean="0"/>
              <a:t>Imagine there are not 3 doors but 1000</a:t>
            </a:r>
          </a:p>
          <a:p>
            <a:r>
              <a:rPr lang="en-US" dirty="0" smtClean="0"/>
              <a:t>Monty keeps opening doors and allowing you to switch</a:t>
            </a:r>
          </a:p>
          <a:p>
            <a:r>
              <a:rPr lang="en-US" dirty="0" smtClean="0"/>
              <a:t>You stick 998 times</a:t>
            </a:r>
          </a:p>
          <a:p>
            <a:r>
              <a:rPr lang="en-US" dirty="0" smtClean="0"/>
              <a:t>Now there are 2 doors left, one of which is the one you picked</a:t>
            </a:r>
          </a:p>
          <a:p>
            <a:r>
              <a:rPr lang="en-US" dirty="0" smtClean="0"/>
              <a:t>Still want to stick?</a:t>
            </a:r>
            <a:endParaRPr lang="en-US" dirty="0"/>
          </a:p>
        </p:txBody>
      </p:sp>
      <p:pic>
        <p:nvPicPr>
          <p:cNvPr id="4" name="~PP3136.WAV">
            <a:hlinkClick r:id="" action="ppaction://media"/>
          </p:cNvPr>
          <p:cNvPicPr>
            <a:picLocks noRot="1"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8713" y="6462713"/>
            <a:ext cx="304800" cy="304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4241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3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3" name="Text Box 89"/>
          <p:cNvSpPr txBox="1">
            <a:spLocks noChangeArrowheads="1"/>
          </p:cNvSpPr>
          <p:nvPr/>
        </p:nvSpPr>
        <p:spPr bwMode="auto">
          <a:xfrm>
            <a:off x="3124200" y="4602163"/>
            <a:ext cx="4238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  <a:cs typeface="Times New Roman" pitchFamily="-128" charset="0"/>
              </a:rPr>
              <a:t>1/3</a:t>
            </a:r>
            <a:endParaRPr lang="en-US" sz="1200">
              <a:latin typeface="Comic Sans MS" pitchFamily="-128" charset="0"/>
            </a:endParaRPr>
          </a:p>
        </p:txBody>
      </p:sp>
      <p:sp>
        <p:nvSpPr>
          <p:cNvPr id="17411" name="Oval 2"/>
          <p:cNvSpPr>
            <a:spLocks noChangeArrowheads="1"/>
          </p:cNvSpPr>
          <p:nvPr/>
        </p:nvSpPr>
        <p:spPr bwMode="auto">
          <a:xfrm>
            <a:off x="1295400" y="33782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12" name="Oval 3"/>
          <p:cNvSpPr>
            <a:spLocks noChangeArrowheads="1"/>
          </p:cNvSpPr>
          <p:nvPr/>
        </p:nvSpPr>
        <p:spPr bwMode="auto">
          <a:xfrm>
            <a:off x="2590800" y="21336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13" name="Oval 4"/>
          <p:cNvSpPr>
            <a:spLocks noChangeArrowheads="1"/>
          </p:cNvSpPr>
          <p:nvPr/>
        </p:nvSpPr>
        <p:spPr bwMode="auto">
          <a:xfrm>
            <a:off x="2667000" y="33782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14" name="Oval 5"/>
          <p:cNvSpPr>
            <a:spLocks noChangeArrowheads="1"/>
          </p:cNvSpPr>
          <p:nvPr/>
        </p:nvSpPr>
        <p:spPr bwMode="auto">
          <a:xfrm>
            <a:off x="2667000" y="44958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15" name="Oval 6"/>
          <p:cNvSpPr>
            <a:spLocks noChangeArrowheads="1"/>
          </p:cNvSpPr>
          <p:nvPr/>
        </p:nvSpPr>
        <p:spPr bwMode="auto">
          <a:xfrm>
            <a:off x="3676650" y="12954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16" name="Oval 7"/>
          <p:cNvSpPr>
            <a:spLocks noChangeArrowheads="1"/>
          </p:cNvSpPr>
          <p:nvPr/>
        </p:nvSpPr>
        <p:spPr bwMode="auto">
          <a:xfrm>
            <a:off x="3676650" y="17145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17" name="Oval 8"/>
          <p:cNvSpPr>
            <a:spLocks noChangeArrowheads="1"/>
          </p:cNvSpPr>
          <p:nvPr/>
        </p:nvSpPr>
        <p:spPr bwMode="auto">
          <a:xfrm>
            <a:off x="3676650" y="21336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18" name="Oval 9"/>
          <p:cNvSpPr>
            <a:spLocks noChangeArrowheads="1"/>
          </p:cNvSpPr>
          <p:nvPr/>
        </p:nvSpPr>
        <p:spPr bwMode="auto">
          <a:xfrm>
            <a:off x="3676650" y="29591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19" name="Oval 10"/>
          <p:cNvSpPr>
            <a:spLocks noChangeArrowheads="1"/>
          </p:cNvSpPr>
          <p:nvPr/>
        </p:nvSpPr>
        <p:spPr bwMode="auto">
          <a:xfrm>
            <a:off x="3676650" y="33782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20" name="Oval 11"/>
          <p:cNvSpPr>
            <a:spLocks noChangeArrowheads="1"/>
          </p:cNvSpPr>
          <p:nvPr/>
        </p:nvSpPr>
        <p:spPr bwMode="auto">
          <a:xfrm>
            <a:off x="3676650" y="37973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21" name="Oval 12"/>
          <p:cNvSpPr>
            <a:spLocks noChangeArrowheads="1"/>
          </p:cNvSpPr>
          <p:nvPr/>
        </p:nvSpPr>
        <p:spPr bwMode="auto">
          <a:xfrm>
            <a:off x="3676650" y="44958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22" name="Oval 13"/>
          <p:cNvSpPr>
            <a:spLocks noChangeArrowheads="1"/>
          </p:cNvSpPr>
          <p:nvPr/>
        </p:nvSpPr>
        <p:spPr bwMode="auto">
          <a:xfrm>
            <a:off x="3676650" y="49149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23" name="Oval 14"/>
          <p:cNvSpPr>
            <a:spLocks noChangeArrowheads="1"/>
          </p:cNvSpPr>
          <p:nvPr/>
        </p:nvSpPr>
        <p:spPr bwMode="auto">
          <a:xfrm>
            <a:off x="3657600" y="54864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24" name="Oval 15"/>
          <p:cNvSpPr>
            <a:spLocks noChangeArrowheads="1"/>
          </p:cNvSpPr>
          <p:nvPr/>
        </p:nvSpPr>
        <p:spPr bwMode="auto">
          <a:xfrm>
            <a:off x="5086350" y="9144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25" name="Oval 16"/>
          <p:cNvSpPr>
            <a:spLocks noChangeArrowheads="1"/>
          </p:cNvSpPr>
          <p:nvPr/>
        </p:nvSpPr>
        <p:spPr bwMode="auto">
          <a:xfrm>
            <a:off x="5086350" y="13208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26" name="Oval 17"/>
          <p:cNvSpPr>
            <a:spLocks noChangeArrowheads="1"/>
          </p:cNvSpPr>
          <p:nvPr/>
        </p:nvSpPr>
        <p:spPr bwMode="auto">
          <a:xfrm>
            <a:off x="5086350" y="17272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27" name="Oval 18"/>
          <p:cNvSpPr>
            <a:spLocks noChangeArrowheads="1"/>
          </p:cNvSpPr>
          <p:nvPr/>
        </p:nvSpPr>
        <p:spPr bwMode="auto">
          <a:xfrm>
            <a:off x="5086350" y="21336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28" name="Oval 19"/>
          <p:cNvSpPr>
            <a:spLocks noChangeArrowheads="1"/>
          </p:cNvSpPr>
          <p:nvPr/>
        </p:nvSpPr>
        <p:spPr bwMode="auto">
          <a:xfrm>
            <a:off x="5086350" y="27432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29" name="Oval 20"/>
          <p:cNvSpPr>
            <a:spLocks noChangeArrowheads="1"/>
          </p:cNvSpPr>
          <p:nvPr/>
        </p:nvSpPr>
        <p:spPr bwMode="auto">
          <a:xfrm>
            <a:off x="5086350" y="31750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30" name="Oval 21"/>
          <p:cNvSpPr>
            <a:spLocks noChangeArrowheads="1"/>
          </p:cNvSpPr>
          <p:nvPr/>
        </p:nvSpPr>
        <p:spPr bwMode="auto">
          <a:xfrm>
            <a:off x="5086350" y="35814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31" name="Oval 22"/>
          <p:cNvSpPr>
            <a:spLocks noChangeArrowheads="1"/>
          </p:cNvSpPr>
          <p:nvPr/>
        </p:nvSpPr>
        <p:spPr bwMode="auto">
          <a:xfrm>
            <a:off x="5086350" y="40386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32" name="Oval 23"/>
          <p:cNvSpPr>
            <a:spLocks noChangeArrowheads="1"/>
          </p:cNvSpPr>
          <p:nvPr/>
        </p:nvSpPr>
        <p:spPr bwMode="auto">
          <a:xfrm>
            <a:off x="5086350" y="44958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33" name="Oval 24"/>
          <p:cNvSpPr>
            <a:spLocks noChangeArrowheads="1"/>
          </p:cNvSpPr>
          <p:nvPr/>
        </p:nvSpPr>
        <p:spPr bwMode="auto">
          <a:xfrm>
            <a:off x="5086350" y="49022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34" name="Oval 25"/>
          <p:cNvSpPr>
            <a:spLocks noChangeArrowheads="1"/>
          </p:cNvSpPr>
          <p:nvPr/>
        </p:nvSpPr>
        <p:spPr bwMode="auto">
          <a:xfrm>
            <a:off x="5086350" y="53086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35" name="Oval 26"/>
          <p:cNvSpPr>
            <a:spLocks noChangeArrowheads="1"/>
          </p:cNvSpPr>
          <p:nvPr/>
        </p:nvSpPr>
        <p:spPr bwMode="auto">
          <a:xfrm>
            <a:off x="5086350" y="5715000"/>
            <a:ext cx="152400" cy="1524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200">
              <a:latin typeface="Comic Sans MS" pitchFamily="-128" charset="0"/>
            </a:endParaRPr>
          </a:p>
        </p:txBody>
      </p:sp>
      <p:sp>
        <p:nvSpPr>
          <p:cNvPr id="17436" name="Text Box 27"/>
          <p:cNvSpPr txBox="1">
            <a:spLocks noChangeArrowheads="1"/>
          </p:cNvSpPr>
          <p:nvPr/>
        </p:nvSpPr>
        <p:spPr bwMode="auto">
          <a:xfrm>
            <a:off x="1916113" y="4686300"/>
            <a:ext cx="73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Prize</a:t>
            </a:r>
          </a:p>
          <a:p>
            <a:r>
              <a:rPr lang="en-US" sz="1200">
                <a:latin typeface="Comic Sans MS" pitchFamily="-128" charset="0"/>
              </a:rPr>
              <a:t>location</a:t>
            </a:r>
          </a:p>
        </p:txBody>
      </p:sp>
      <p:sp>
        <p:nvSpPr>
          <p:cNvPr id="17437" name="Text Box 28"/>
          <p:cNvSpPr txBox="1">
            <a:spLocks noChangeArrowheads="1"/>
          </p:cNvSpPr>
          <p:nvPr/>
        </p:nvSpPr>
        <p:spPr bwMode="auto">
          <a:xfrm>
            <a:off x="3109118" y="5638800"/>
            <a:ext cx="8185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omic Sans MS" pitchFamily="-128" charset="0"/>
              </a:rPr>
              <a:t>Door you</a:t>
            </a:r>
          </a:p>
          <a:p>
            <a:r>
              <a:rPr lang="en-US" sz="1200" dirty="0" smtClean="0">
                <a:latin typeface="Comic Sans MS" pitchFamily="-128" charset="0"/>
              </a:rPr>
              <a:t>Pick</a:t>
            </a:r>
            <a:endParaRPr lang="en-US" sz="1200" dirty="0">
              <a:latin typeface="Comic Sans MS" pitchFamily="-128" charset="0"/>
            </a:endParaRPr>
          </a:p>
        </p:txBody>
      </p:sp>
      <p:sp>
        <p:nvSpPr>
          <p:cNvPr id="17438" name="Text Box 29"/>
          <p:cNvSpPr txBox="1">
            <a:spLocks noChangeArrowheads="1"/>
          </p:cNvSpPr>
          <p:nvPr/>
        </p:nvSpPr>
        <p:spPr bwMode="auto">
          <a:xfrm>
            <a:off x="4381500" y="5869632"/>
            <a:ext cx="10274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Comic Sans MS" pitchFamily="-128" charset="0"/>
              </a:rPr>
              <a:t>Door Monty</a:t>
            </a:r>
          </a:p>
          <a:p>
            <a:r>
              <a:rPr lang="en-US" sz="1200" dirty="0" smtClean="0">
                <a:latin typeface="Comic Sans MS" pitchFamily="-128" charset="0"/>
              </a:rPr>
              <a:t>Opens</a:t>
            </a:r>
            <a:endParaRPr lang="en-US" sz="1200" dirty="0">
              <a:latin typeface="Comic Sans MS" pitchFamily="-128" charset="0"/>
            </a:endParaRPr>
          </a:p>
        </p:txBody>
      </p:sp>
      <p:sp>
        <p:nvSpPr>
          <p:cNvPr id="17439" name="Text Box 30"/>
          <p:cNvSpPr txBox="1">
            <a:spLocks noChangeArrowheads="1"/>
          </p:cNvSpPr>
          <p:nvPr/>
        </p:nvSpPr>
        <p:spPr bwMode="auto">
          <a:xfrm>
            <a:off x="2338388" y="1981200"/>
            <a:ext cx="2524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1</a:t>
            </a:r>
          </a:p>
        </p:txBody>
      </p:sp>
      <p:sp>
        <p:nvSpPr>
          <p:cNvPr id="17440" name="Text Box 31"/>
          <p:cNvSpPr txBox="1">
            <a:spLocks noChangeArrowheads="1"/>
          </p:cNvSpPr>
          <p:nvPr/>
        </p:nvSpPr>
        <p:spPr bwMode="auto">
          <a:xfrm>
            <a:off x="3557588" y="1066800"/>
            <a:ext cx="2524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1</a:t>
            </a:r>
          </a:p>
        </p:txBody>
      </p:sp>
      <p:sp>
        <p:nvSpPr>
          <p:cNvPr id="17441" name="Text Box 32"/>
          <p:cNvSpPr txBox="1">
            <a:spLocks noChangeArrowheads="1"/>
          </p:cNvSpPr>
          <p:nvPr/>
        </p:nvSpPr>
        <p:spPr bwMode="auto">
          <a:xfrm>
            <a:off x="2389188" y="3154363"/>
            <a:ext cx="2778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2</a:t>
            </a:r>
          </a:p>
        </p:txBody>
      </p:sp>
      <p:sp>
        <p:nvSpPr>
          <p:cNvPr id="17442" name="Text Box 33"/>
          <p:cNvSpPr txBox="1">
            <a:spLocks noChangeArrowheads="1"/>
          </p:cNvSpPr>
          <p:nvPr/>
        </p:nvSpPr>
        <p:spPr bwMode="auto">
          <a:xfrm>
            <a:off x="2465388" y="4221163"/>
            <a:ext cx="2778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3</a:t>
            </a:r>
          </a:p>
        </p:txBody>
      </p:sp>
      <p:cxnSp>
        <p:nvCxnSpPr>
          <p:cNvPr id="17443" name="AutoShape 34"/>
          <p:cNvCxnSpPr>
            <a:cxnSpLocks noChangeShapeType="1"/>
            <a:stCxn id="17411" idx="6"/>
            <a:endCxn id="17412" idx="2"/>
          </p:cNvCxnSpPr>
          <p:nvPr/>
        </p:nvCxnSpPr>
        <p:spPr bwMode="auto">
          <a:xfrm flipV="1">
            <a:off x="1462088" y="2209800"/>
            <a:ext cx="1114425" cy="1244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44" name="AutoShape 35"/>
          <p:cNvCxnSpPr>
            <a:cxnSpLocks noChangeShapeType="1"/>
            <a:stCxn id="17411" idx="6"/>
            <a:endCxn id="17413" idx="2"/>
          </p:cNvCxnSpPr>
          <p:nvPr/>
        </p:nvCxnSpPr>
        <p:spPr bwMode="auto">
          <a:xfrm>
            <a:off x="1462088" y="3454400"/>
            <a:ext cx="1190625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45" name="AutoShape 36"/>
          <p:cNvCxnSpPr>
            <a:cxnSpLocks noChangeShapeType="1"/>
            <a:stCxn id="17411" idx="6"/>
            <a:endCxn id="17414" idx="2"/>
          </p:cNvCxnSpPr>
          <p:nvPr/>
        </p:nvCxnSpPr>
        <p:spPr bwMode="auto">
          <a:xfrm>
            <a:off x="1462088" y="3454400"/>
            <a:ext cx="1190625" cy="1117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46" name="AutoShape 37"/>
          <p:cNvCxnSpPr>
            <a:cxnSpLocks noChangeShapeType="1"/>
            <a:stCxn id="17412" idx="6"/>
            <a:endCxn id="17415" idx="2"/>
          </p:cNvCxnSpPr>
          <p:nvPr/>
        </p:nvCxnSpPr>
        <p:spPr bwMode="auto">
          <a:xfrm flipV="1">
            <a:off x="2757488" y="1371600"/>
            <a:ext cx="904875" cy="838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47" name="AutoShape 38"/>
          <p:cNvCxnSpPr>
            <a:cxnSpLocks noChangeShapeType="1"/>
            <a:stCxn id="17412" idx="6"/>
            <a:endCxn id="17416" idx="2"/>
          </p:cNvCxnSpPr>
          <p:nvPr/>
        </p:nvCxnSpPr>
        <p:spPr bwMode="auto">
          <a:xfrm flipV="1">
            <a:off x="2757488" y="1790700"/>
            <a:ext cx="904875" cy="419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48" name="AutoShape 39"/>
          <p:cNvCxnSpPr>
            <a:cxnSpLocks noChangeShapeType="1"/>
            <a:stCxn id="17412" idx="6"/>
            <a:endCxn id="17417" idx="2"/>
          </p:cNvCxnSpPr>
          <p:nvPr/>
        </p:nvCxnSpPr>
        <p:spPr bwMode="auto">
          <a:xfrm>
            <a:off x="2757488" y="2209800"/>
            <a:ext cx="904875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49" name="AutoShape 40"/>
          <p:cNvCxnSpPr>
            <a:cxnSpLocks noChangeShapeType="1"/>
            <a:stCxn id="17413" idx="6"/>
            <a:endCxn id="17418" idx="2"/>
          </p:cNvCxnSpPr>
          <p:nvPr/>
        </p:nvCxnSpPr>
        <p:spPr bwMode="auto">
          <a:xfrm flipV="1">
            <a:off x="2833688" y="3035300"/>
            <a:ext cx="828675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0" name="AutoShape 41"/>
          <p:cNvCxnSpPr>
            <a:cxnSpLocks noChangeShapeType="1"/>
            <a:stCxn id="17413" idx="6"/>
            <a:endCxn id="17419" idx="2"/>
          </p:cNvCxnSpPr>
          <p:nvPr/>
        </p:nvCxnSpPr>
        <p:spPr bwMode="auto">
          <a:xfrm>
            <a:off x="2833688" y="3454400"/>
            <a:ext cx="8286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1" name="AutoShape 42"/>
          <p:cNvCxnSpPr>
            <a:cxnSpLocks noChangeShapeType="1"/>
            <a:stCxn id="17413" idx="6"/>
            <a:endCxn id="17420" idx="2"/>
          </p:cNvCxnSpPr>
          <p:nvPr/>
        </p:nvCxnSpPr>
        <p:spPr bwMode="auto">
          <a:xfrm>
            <a:off x="2833688" y="3454400"/>
            <a:ext cx="828675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2" name="AutoShape 43"/>
          <p:cNvCxnSpPr>
            <a:cxnSpLocks noChangeShapeType="1"/>
            <a:stCxn id="17414" idx="6"/>
            <a:endCxn id="17421" idx="2"/>
          </p:cNvCxnSpPr>
          <p:nvPr/>
        </p:nvCxnSpPr>
        <p:spPr bwMode="auto">
          <a:xfrm>
            <a:off x="2833688" y="4572000"/>
            <a:ext cx="8286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3" name="AutoShape 44"/>
          <p:cNvCxnSpPr>
            <a:cxnSpLocks noChangeShapeType="1"/>
            <a:stCxn id="17414" idx="6"/>
            <a:endCxn id="17422" idx="2"/>
          </p:cNvCxnSpPr>
          <p:nvPr/>
        </p:nvCxnSpPr>
        <p:spPr bwMode="auto">
          <a:xfrm>
            <a:off x="2833688" y="4572000"/>
            <a:ext cx="828675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45"/>
          <p:cNvCxnSpPr>
            <a:cxnSpLocks noChangeShapeType="1"/>
            <a:stCxn id="17414" idx="6"/>
            <a:endCxn id="17423" idx="2"/>
          </p:cNvCxnSpPr>
          <p:nvPr/>
        </p:nvCxnSpPr>
        <p:spPr bwMode="auto">
          <a:xfrm>
            <a:off x="2833688" y="4572000"/>
            <a:ext cx="809625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46"/>
          <p:cNvCxnSpPr>
            <a:cxnSpLocks noChangeShapeType="1"/>
            <a:stCxn id="17415" idx="6"/>
            <a:endCxn id="17424" idx="2"/>
          </p:cNvCxnSpPr>
          <p:nvPr/>
        </p:nvCxnSpPr>
        <p:spPr bwMode="auto">
          <a:xfrm flipV="1">
            <a:off x="3843338" y="990600"/>
            <a:ext cx="1228725" cy="3810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47"/>
          <p:cNvCxnSpPr>
            <a:cxnSpLocks noChangeShapeType="1"/>
            <a:stCxn id="17415" idx="6"/>
            <a:endCxn id="17425" idx="2"/>
          </p:cNvCxnSpPr>
          <p:nvPr/>
        </p:nvCxnSpPr>
        <p:spPr bwMode="auto">
          <a:xfrm>
            <a:off x="3843338" y="1371600"/>
            <a:ext cx="1228725" cy="254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7" name="AutoShape 48"/>
          <p:cNvCxnSpPr>
            <a:cxnSpLocks noChangeShapeType="1"/>
            <a:stCxn id="17416" idx="6"/>
            <a:endCxn id="17426" idx="2"/>
          </p:cNvCxnSpPr>
          <p:nvPr/>
        </p:nvCxnSpPr>
        <p:spPr bwMode="auto">
          <a:xfrm>
            <a:off x="3843338" y="1790700"/>
            <a:ext cx="1228725" cy="12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8" name="AutoShape 49"/>
          <p:cNvCxnSpPr>
            <a:cxnSpLocks noChangeShapeType="1"/>
            <a:stCxn id="17417" idx="6"/>
            <a:endCxn id="17427" idx="2"/>
          </p:cNvCxnSpPr>
          <p:nvPr/>
        </p:nvCxnSpPr>
        <p:spPr bwMode="auto">
          <a:xfrm>
            <a:off x="3843338" y="2209800"/>
            <a:ext cx="1228725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9" name="AutoShape 50"/>
          <p:cNvCxnSpPr>
            <a:cxnSpLocks noChangeShapeType="1"/>
            <a:stCxn id="17418" idx="6"/>
            <a:endCxn id="17428" idx="2"/>
          </p:cNvCxnSpPr>
          <p:nvPr/>
        </p:nvCxnSpPr>
        <p:spPr bwMode="auto">
          <a:xfrm flipV="1">
            <a:off x="3843338" y="2819400"/>
            <a:ext cx="1228725" cy="215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0" name="AutoShape 51"/>
          <p:cNvCxnSpPr>
            <a:cxnSpLocks noChangeShapeType="1"/>
            <a:stCxn id="17419" idx="6"/>
            <a:endCxn id="17429" idx="2"/>
          </p:cNvCxnSpPr>
          <p:nvPr/>
        </p:nvCxnSpPr>
        <p:spPr bwMode="auto">
          <a:xfrm flipV="1">
            <a:off x="3843338" y="3251200"/>
            <a:ext cx="1228725" cy="20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2"/>
          <p:cNvCxnSpPr>
            <a:cxnSpLocks noChangeShapeType="1"/>
            <a:stCxn id="17419" idx="6"/>
            <a:endCxn id="17430" idx="2"/>
          </p:cNvCxnSpPr>
          <p:nvPr/>
        </p:nvCxnSpPr>
        <p:spPr bwMode="auto">
          <a:xfrm>
            <a:off x="3843338" y="3454400"/>
            <a:ext cx="1228725" cy="203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3"/>
          <p:cNvCxnSpPr>
            <a:cxnSpLocks noChangeShapeType="1"/>
            <a:stCxn id="17420" idx="6"/>
            <a:endCxn id="17431" idx="2"/>
          </p:cNvCxnSpPr>
          <p:nvPr/>
        </p:nvCxnSpPr>
        <p:spPr bwMode="auto">
          <a:xfrm>
            <a:off x="3843338" y="3873500"/>
            <a:ext cx="1228725" cy="241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4"/>
          <p:cNvCxnSpPr>
            <a:cxnSpLocks noChangeShapeType="1"/>
            <a:stCxn id="17423" idx="6"/>
            <a:endCxn id="17435" idx="2"/>
          </p:cNvCxnSpPr>
          <p:nvPr/>
        </p:nvCxnSpPr>
        <p:spPr bwMode="auto">
          <a:xfrm>
            <a:off x="3824288" y="5562600"/>
            <a:ext cx="1247775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55"/>
          <p:cNvCxnSpPr>
            <a:cxnSpLocks noChangeShapeType="1"/>
            <a:stCxn id="17423" idx="6"/>
            <a:endCxn id="17434" idx="2"/>
          </p:cNvCxnSpPr>
          <p:nvPr/>
        </p:nvCxnSpPr>
        <p:spPr bwMode="auto">
          <a:xfrm flipV="1">
            <a:off x="3824288" y="5384800"/>
            <a:ext cx="1247775" cy="177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5" name="AutoShape 56"/>
          <p:cNvCxnSpPr>
            <a:cxnSpLocks noChangeShapeType="1"/>
            <a:stCxn id="17422" idx="6"/>
            <a:endCxn id="17433" idx="2"/>
          </p:cNvCxnSpPr>
          <p:nvPr/>
        </p:nvCxnSpPr>
        <p:spPr bwMode="auto">
          <a:xfrm flipV="1">
            <a:off x="3843338" y="4978400"/>
            <a:ext cx="1228725" cy="12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6" name="AutoShape 57"/>
          <p:cNvCxnSpPr>
            <a:cxnSpLocks noChangeShapeType="1"/>
            <a:stCxn id="17421" idx="6"/>
            <a:endCxn id="17432" idx="2"/>
          </p:cNvCxnSpPr>
          <p:nvPr/>
        </p:nvCxnSpPr>
        <p:spPr bwMode="auto">
          <a:xfrm>
            <a:off x="3843338" y="4572000"/>
            <a:ext cx="12287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7" name="Text Box 58"/>
          <p:cNvSpPr txBox="1">
            <a:spLocks noChangeArrowheads="1"/>
          </p:cNvSpPr>
          <p:nvPr/>
        </p:nvSpPr>
        <p:spPr bwMode="auto">
          <a:xfrm>
            <a:off x="3429000" y="3230563"/>
            <a:ext cx="2778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2</a:t>
            </a:r>
          </a:p>
        </p:txBody>
      </p:sp>
      <p:sp>
        <p:nvSpPr>
          <p:cNvPr id="17468" name="Text Box 59"/>
          <p:cNvSpPr txBox="1">
            <a:spLocks noChangeArrowheads="1"/>
          </p:cNvSpPr>
          <p:nvPr/>
        </p:nvSpPr>
        <p:spPr bwMode="auto">
          <a:xfrm>
            <a:off x="3505200" y="4678363"/>
            <a:ext cx="2778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2</a:t>
            </a:r>
          </a:p>
        </p:txBody>
      </p:sp>
      <p:sp>
        <p:nvSpPr>
          <p:cNvPr id="17469" name="Text Box 60"/>
          <p:cNvSpPr txBox="1">
            <a:spLocks noChangeArrowheads="1"/>
          </p:cNvSpPr>
          <p:nvPr/>
        </p:nvSpPr>
        <p:spPr bwMode="auto">
          <a:xfrm>
            <a:off x="3429000" y="2773363"/>
            <a:ext cx="2524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1</a:t>
            </a:r>
          </a:p>
        </p:txBody>
      </p:sp>
      <p:sp>
        <p:nvSpPr>
          <p:cNvPr id="17470" name="Text Box 61"/>
          <p:cNvSpPr txBox="1">
            <a:spLocks noChangeArrowheads="1"/>
          </p:cNvSpPr>
          <p:nvPr/>
        </p:nvSpPr>
        <p:spPr bwMode="auto">
          <a:xfrm>
            <a:off x="3481388" y="4373563"/>
            <a:ext cx="2524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1</a:t>
            </a:r>
          </a:p>
        </p:txBody>
      </p:sp>
      <p:sp>
        <p:nvSpPr>
          <p:cNvPr id="17471" name="Text Box 62"/>
          <p:cNvSpPr txBox="1">
            <a:spLocks noChangeArrowheads="1"/>
          </p:cNvSpPr>
          <p:nvPr/>
        </p:nvSpPr>
        <p:spPr bwMode="auto">
          <a:xfrm>
            <a:off x="3532188" y="1935163"/>
            <a:ext cx="2778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3</a:t>
            </a:r>
          </a:p>
        </p:txBody>
      </p:sp>
      <p:sp>
        <p:nvSpPr>
          <p:cNvPr id="17472" name="Text Box 63"/>
          <p:cNvSpPr txBox="1">
            <a:spLocks noChangeArrowheads="1"/>
          </p:cNvSpPr>
          <p:nvPr/>
        </p:nvSpPr>
        <p:spPr bwMode="auto">
          <a:xfrm>
            <a:off x="3429000" y="3611563"/>
            <a:ext cx="2778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3</a:t>
            </a:r>
          </a:p>
        </p:txBody>
      </p:sp>
      <p:sp>
        <p:nvSpPr>
          <p:cNvPr id="17473" name="Text Box 64"/>
          <p:cNvSpPr txBox="1">
            <a:spLocks noChangeArrowheads="1"/>
          </p:cNvSpPr>
          <p:nvPr/>
        </p:nvSpPr>
        <p:spPr bwMode="auto">
          <a:xfrm>
            <a:off x="3455988" y="5287963"/>
            <a:ext cx="2778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3</a:t>
            </a:r>
          </a:p>
        </p:txBody>
      </p:sp>
      <p:sp>
        <p:nvSpPr>
          <p:cNvPr id="17474" name="Text Box 65"/>
          <p:cNvSpPr txBox="1">
            <a:spLocks noChangeArrowheads="1"/>
          </p:cNvSpPr>
          <p:nvPr/>
        </p:nvSpPr>
        <p:spPr bwMode="auto">
          <a:xfrm>
            <a:off x="3532188" y="1447800"/>
            <a:ext cx="27781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2</a:t>
            </a:r>
          </a:p>
        </p:txBody>
      </p:sp>
      <p:sp>
        <p:nvSpPr>
          <p:cNvPr id="17475" name="Text Box 66"/>
          <p:cNvSpPr txBox="1">
            <a:spLocks noChangeArrowheads="1"/>
          </p:cNvSpPr>
          <p:nvPr/>
        </p:nvSpPr>
        <p:spPr bwMode="auto">
          <a:xfrm>
            <a:off x="4806950" y="792163"/>
            <a:ext cx="2778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2</a:t>
            </a:r>
          </a:p>
        </p:txBody>
      </p:sp>
      <p:sp>
        <p:nvSpPr>
          <p:cNvPr id="17476" name="Text Box 67"/>
          <p:cNvSpPr txBox="1">
            <a:spLocks noChangeArrowheads="1"/>
          </p:cNvSpPr>
          <p:nvPr/>
        </p:nvSpPr>
        <p:spPr bwMode="auto">
          <a:xfrm>
            <a:off x="4827588" y="4373563"/>
            <a:ext cx="2778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2</a:t>
            </a:r>
          </a:p>
        </p:txBody>
      </p:sp>
      <p:sp>
        <p:nvSpPr>
          <p:cNvPr id="17477" name="Text Box 68"/>
          <p:cNvSpPr txBox="1">
            <a:spLocks noChangeArrowheads="1"/>
          </p:cNvSpPr>
          <p:nvPr/>
        </p:nvSpPr>
        <p:spPr bwMode="auto">
          <a:xfrm>
            <a:off x="4806950" y="1143000"/>
            <a:ext cx="2778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3</a:t>
            </a:r>
          </a:p>
        </p:txBody>
      </p:sp>
      <p:sp>
        <p:nvSpPr>
          <p:cNvPr id="17478" name="Text Box 69"/>
          <p:cNvSpPr txBox="1">
            <a:spLocks noChangeArrowheads="1"/>
          </p:cNvSpPr>
          <p:nvPr/>
        </p:nvSpPr>
        <p:spPr bwMode="auto">
          <a:xfrm>
            <a:off x="4806950" y="1524000"/>
            <a:ext cx="2778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3</a:t>
            </a:r>
          </a:p>
        </p:txBody>
      </p:sp>
      <p:sp>
        <p:nvSpPr>
          <p:cNvPr id="17479" name="Text Box 70"/>
          <p:cNvSpPr txBox="1">
            <a:spLocks noChangeArrowheads="1"/>
          </p:cNvSpPr>
          <p:nvPr/>
        </p:nvSpPr>
        <p:spPr bwMode="auto">
          <a:xfrm>
            <a:off x="4806950" y="1981200"/>
            <a:ext cx="2778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2</a:t>
            </a:r>
          </a:p>
        </p:txBody>
      </p:sp>
      <p:sp>
        <p:nvSpPr>
          <p:cNvPr id="17480" name="Text Box 71"/>
          <p:cNvSpPr txBox="1">
            <a:spLocks noChangeArrowheads="1"/>
          </p:cNvSpPr>
          <p:nvPr/>
        </p:nvSpPr>
        <p:spPr bwMode="auto">
          <a:xfrm>
            <a:off x="4827588" y="2620963"/>
            <a:ext cx="2778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3</a:t>
            </a:r>
          </a:p>
        </p:txBody>
      </p:sp>
      <p:sp>
        <p:nvSpPr>
          <p:cNvPr id="17481" name="Text Box 72"/>
          <p:cNvSpPr txBox="1">
            <a:spLocks noChangeArrowheads="1"/>
          </p:cNvSpPr>
          <p:nvPr/>
        </p:nvSpPr>
        <p:spPr bwMode="auto">
          <a:xfrm>
            <a:off x="4827588" y="3459163"/>
            <a:ext cx="2778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3</a:t>
            </a:r>
          </a:p>
        </p:txBody>
      </p:sp>
      <p:sp>
        <p:nvSpPr>
          <p:cNvPr id="17482" name="Text Box 73"/>
          <p:cNvSpPr txBox="1">
            <a:spLocks noChangeArrowheads="1"/>
          </p:cNvSpPr>
          <p:nvPr/>
        </p:nvSpPr>
        <p:spPr bwMode="auto">
          <a:xfrm>
            <a:off x="4827588" y="3001963"/>
            <a:ext cx="2524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1</a:t>
            </a:r>
          </a:p>
        </p:txBody>
      </p:sp>
      <p:sp>
        <p:nvSpPr>
          <p:cNvPr id="17483" name="Text Box 74"/>
          <p:cNvSpPr txBox="1">
            <a:spLocks noChangeArrowheads="1"/>
          </p:cNvSpPr>
          <p:nvPr/>
        </p:nvSpPr>
        <p:spPr bwMode="auto">
          <a:xfrm>
            <a:off x="4827588" y="3840163"/>
            <a:ext cx="2524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1</a:t>
            </a:r>
          </a:p>
        </p:txBody>
      </p:sp>
      <p:sp>
        <p:nvSpPr>
          <p:cNvPr id="17484" name="Text Box 75"/>
          <p:cNvSpPr txBox="1">
            <a:spLocks noChangeArrowheads="1"/>
          </p:cNvSpPr>
          <p:nvPr/>
        </p:nvSpPr>
        <p:spPr bwMode="auto">
          <a:xfrm>
            <a:off x="4827588" y="5135563"/>
            <a:ext cx="2778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2</a:t>
            </a:r>
          </a:p>
        </p:txBody>
      </p:sp>
      <p:sp>
        <p:nvSpPr>
          <p:cNvPr id="17485" name="Text Box 76"/>
          <p:cNvSpPr txBox="1">
            <a:spLocks noChangeArrowheads="1"/>
          </p:cNvSpPr>
          <p:nvPr/>
        </p:nvSpPr>
        <p:spPr bwMode="auto">
          <a:xfrm>
            <a:off x="4827588" y="4754563"/>
            <a:ext cx="2524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1</a:t>
            </a:r>
          </a:p>
        </p:txBody>
      </p:sp>
      <p:sp>
        <p:nvSpPr>
          <p:cNvPr id="17486" name="Text Box 77"/>
          <p:cNvSpPr txBox="1">
            <a:spLocks noChangeArrowheads="1"/>
          </p:cNvSpPr>
          <p:nvPr/>
        </p:nvSpPr>
        <p:spPr bwMode="auto">
          <a:xfrm>
            <a:off x="4827588" y="5516563"/>
            <a:ext cx="25241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</a:rPr>
              <a:t>1</a:t>
            </a:r>
          </a:p>
        </p:txBody>
      </p:sp>
      <p:sp>
        <p:nvSpPr>
          <p:cNvPr id="31823" name="Text Box 79"/>
          <p:cNvSpPr txBox="1">
            <a:spLocks noChangeArrowheads="1"/>
          </p:cNvSpPr>
          <p:nvPr/>
        </p:nvSpPr>
        <p:spPr bwMode="auto">
          <a:xfrm>
            <a:off x="1676400" y="2406650"/>
            <a:ext cx="536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  <a:latin typeface="Comic Sans MS" pitchFamily="-128" charset="0"/>
                <a:cs typeface="Times New Roman" pitchFamily="-128" charset="0"/>
              </a:rPr>
              <a:t>1/3</a:t>
            </a:r>
            <a:endParaRPr lang="en-US" sz="1600" b="1">
              <a:solidFill>
                <a:schemeClr val="accent2"/>
              </a:solidFill>
              <a:latin typeface="Comic Sans MS" pitchFamily="-128" charset="0"/>
            </a:endParaRPr>
          </a:p>
        </p:txBody>
      </p:sp>
      <p:sp>
        <p:nvSpPr>
          <p:cNvPr id="31824" name="Text Box 80"/>
          <p:cNvSpPr txBox="1">
            <a:spLocks noChangeArrowheads="1"/>
          </p:cNvSpPr>
          <p:nvPr/>
        </p:nvSpPr>
        <p:spPr bwMode="auto">
          <a:xfrm>
            <a:off x="1676400" y="3092450"/>
            <a:ext cx="536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  <a:latin typeface="Comic Sans MS" pitchFamily="-128" charset="0"/>
                <a:cs typeface="Times New Roman" pitchFamily="-128" charset="0"/>
              </a:rPr>
              <a:t>1/3</a:t>
            </a:r>
            <a:endParaRPr lang="en-US" sz="1600" b="1">
              <a:solidFill>
                <a:schemeClr val="accent2"/>
              </a:solidFill>
              <a:latin typeface="Comic Sans MS" pitchFamily="-128" charset="0"/>
            </a:endParaRPr>
          </a:p>
        </p:txBody>
      </p:sp>
      <p:sp>
        <p:nvSpPr>
          <p:cNvPr id="31825" name="Text Box 81"/>
          <p:cNvSpPr txBox="1">
            <a:spLocks noChangeArrowheads="1"/>
          </p:cNvSpPr>
          <p:nvPr/>
        </p:nvSpPr>
        <p:spPr bwMode="auto">
          <a:xfrm>
            <a:off x="1828800" y="3625850"/>
            <a:ext cx="536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chemeClr val="accent2"/>
                </a:solidFill>
                <a:latin typeface="Comic Sans MS" pitchFamily="-128" charset="0"/>
                <a:cs typeface="Times New Roman" pitchFamily="-128" charset="0"/>
              </a:rPr>
              <a:t>1/3</a:t>
            </a:r>
            <a:endParaRPr lang="en-US" sz="1600" b="1">
              <a:solidFill>
                <a:schemeClr val="accent2"/>
              </a:solidFill>
              <a:latin typeface="Comic Sans MS" pitchFamily="-128" charset="0"/>
            </a:endParaRPr>
          </a:p>
        </p:txBody>
      </p:sp>
      <p:sp>
        <p:nvSpPr>
          <p:cNvPr id="31826" name="Text Box 82"/>
          <p:cNvSpPr txBox="1">
            <a:spLocks noChangeArrowheads="1"/>
          </p:cNvSpPr>
          <p:nvPr/>
        </p:nvSpPr>
        <p:spPr bwMode="auto">
          <a:xfrm>
            <a:off x="3167063" y="1219200"/>
            <a:ext cx="492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Comic Sans MS" pitchFamily="-128" charset="0"/>
                <a:cs typeface="Times New Roman" pitchFamily="-128" charset="0"/>
              </a:rPr>
              <a:t>1/3</a:t>
            </a:r>
            <a:endParaRPr lang="en-US" sz="1400" b="1">
              <a:solidFill>
                <a:schemeClr val="accent2"/>
              </a:solidFill>
              <a:latin typeface="Comic Sans MS" pitchFamily="-128" charset="0"/>
            </a:endParaRPr>
          </a:p>
        </p:txBody>
      </p:sp>
      <p:sp>
        <p:nvSpPr>
          <p:cNvPr id="31827" name="Text Box 83"/>
          <p:cNvSpPr txBox="1">
            <a:spLocks noChangeArrowheads="1"/>
          </p:cNvSpPr>
          <p:nvPr/>
        </p:nvSpPr>
        <p:spPr bwMode="auto">
          <a:xfrm>
            <a:off x="3243263" y="1600200"/>
            <a:ext cx="492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Comic Sans MS" pitchFamily="-128" charset="0"/>
                <a:cs typeface="Times New Roman" pitchFamily="-128" charset="0"/>
              </a:rPr>
              <a:t>1/3</a:t>
            </a:r>
            <a:endParaRPr lang="en-US" sz="1400" b="1">
              <a:solidFill>
                <a:schemeClr val="accent2"/>
              </a:solidFill>
              <a:latin typeface="Comic Sans MS" pitchFamily="-128" charset="0"/>
            </a:endParaRPr>
          </a:p>
        </p:txBody>
      </p:sp>
      <p:sp>
        <p:nvSpPr>
          <p:cNvPr id="31828" name="Text Box 84"/>
          <p:cNvSpPr txBox="1">
            <a:spLocks noChangeArrowheads="1"/>
          </p:cNvSpPr>
          <p:nvPr/>
        </p:nvSpPr>
        <p:spPr bwMode="auto">
          <a:xfrm>
            <a:off x="3157538" y="2209800"/>
            <a:ext cx="492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chemeClr val="accent2"/>
                </a:solidFill>
                <a:latin typeface="Comic Sans MS" pitchFamily="-128" charset="0"/>
                <a:cs typeface="Times New Roman" pitchFamily="-128" charset="0"/>
              </a:rPr>
              <a:t>1/3</a:t>
            </a:r>
            <a:endParaRPr lang="en-US" sz="1400" b="1">
              <a:solidFill>
                <a:schemeClr val="accent2"/>
              </a:solidFill>
              <a:latin typeface="Comic Sans MS" pitchFamily="-128" charset="0"/>
            </a:endParaRPr>
          </a:p>
        </p:txBody>
      </p:sp>
      <p:sp>
        <p:nvSpPr>
          <p:cNvPr id="31829" name="Text Box 85"/>
          <p:cNvSpPr txBox="1">
            <a:spLocks noChangeArrowheads="1"/>
          </p:cNvSpPr>
          <p:nvPr/>
        </p:nvSpPr>
        <p:spPr bwMode="auto">
          <a:xfrm>
            <a:off x="3048000" y="2895600"/>
            <a:ext cx="4238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  <a:cs typeface="Times New Roman" pitchFamily="-128" charset="0"/>
              </a:rPr>
              <a:t>1/3</a:t>
            </a:r>
            <a:endParaRPr lang="en-US" sz="1200">
              <a:latin typeface="Comic Sans MS" pitchFamily="-128" charset="0"/>
            </a:endParaRPr>
          </a:p>
        </p:txBody>
      </p:sp>
      <p:sp>
        <p:nvSpPr>
          <p:cNvPr id="31830" name="Text Box 86"/>
          <p:cNvSpPr txBox="1">
            <a:spLocks noChangeArrowheads="1"/>
          </p:cNvSpPr>
          <p:nvPr/>
        </p:nvSpPr>
        <p:spPr bwMode="auto">
          <a:xfrm>
            <a:off x="3124200" y="3200400"/>
            <a:ext cx="4238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  <a:cs typeface="Times New Roman" pitchFamily="-128" charset="0"/>
              </a:rPr>
              <a:t>1/3</a:t>
            </a:r>
            <a:endParaRPr lang="en-US" sz="1200">
              <a:latin typeface="Comic Sans MS" pitchFamily="-128" charset="0"/>
            </a:endParaRPr>
          </a:p>
        </p:txBody>
      </p:sp>
      <p:sp>
        <p:nvSpPr>
          <p:cNvPr id="31831" name="Text Box 87"/>
          <p:cNvSpPr txBox="1">
            <a:spLocks noChangeArrowheads="1"/>
          </p:cNvSpPr>
          <p:nvPr/>
        </p:nvSpPr>
        <p:spPr bwMode="auto">
          <a:xfrm>
            <a:off x="3124200" y="3429000"/>
            <a:ext cx="4238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  <a:cs typeface="Times New Roman" pitchFamily="-128" charset="0"/>
              </a:rPr>
              <a:t>1/3</a:t>
            </a:r>
            <a:endParaRPr lang="en-US" sz="1200">
              <a:solidFill>
                <a:schemeClr val="accent2"/>
              </a:solidFill>
              <a:latin typeface="Comic Sans MS" pitchFamily="-128" charset="0"/>
            </a:endParaRPr>
          </a:p>
        </p:txBody>
      </p:sp>
      <p:sp>
        <p:nvSpPr>
          <p:cNvPr id="31832" name="Text Box 88"/>
          <p:cNvSpPr txBox="1">
            <a:spLocks noChangeArrowheads="1"/>
          </p:cNvSpPr>
          <p:nvPr/>
        </p:nvSpPr>
        <p:spPr bwMode="auto">
          <a:xfrm>
            <a:off x="3048000" y="4343400"/>
            <a:ext cx="4238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  <a:cs typeface="Times New Roman" pitchFamily="-128" charset="0"/>
              </a:rPr>
              <a:t>1/3</a:t>
            </a:r>
            <a:endParaRPr lang="en-US" sz="1200">
              <a:latin typeface="Comic Sans MS" pitchFamily="-128" charset="0"/>
            </a:endParaRPr>
          </a:p>
        </p:txBody>
      </p:sp>
      <p:sp>
        <p:nvSpPr>
          <p:cNvPr id="31834" name="Text Box 90"/>
          <p:cNvSpPr txBox="1">
            <a:spLocks noChangeArrowheads="1"/>
          </p:cNvSpPr>
          <p:nvPr/>
        </p:nvSpPr>
        <p:spPr bwMode="auto">
          <a:xfrm>
            <a:off x="3124200" y="4906963"/>
            <a:ext cx="4238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  <a:cs typeface="Times New Roman" pitchFamily="-128" charset="0"/>
              </a:rPr>
              <a:t>1/3</a:t>
            </a:r>
            <a:endParaRPr lang="en-US" sz="1200">
              <a:latin typeface="Comic Sans MS" pitchFamily="-128" charset="0"/>
            </a:endParaRPr>
          </a:p>
        </p:txBody>
      </p:sp>
      <p:sp>
        <p:nvSpPr>
          <p:cNvPr id="31835" name="Text Box 91"/>
          <p:cNvSpPr txBox="1">
            <a:spLocks noChangeArrowheads="1"/>
          </p:cNvSpPr>
          <p:nvPr/>
        </p:nvSpPr>
        <p:spPr bwMode="auto">
          <a:xfrm>
            <a:off x="4381500" y="868363"/>
            <a:ext cx="492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CC0000"/>
                </a:solidFill>
                <a:latin typeface="Comic Sans MS" pitchFamily="-128" charset="0"/>
                <a:cs typeface="Times New Roman" pitchFamily="-128" charset="0"/>
              </a:rPr>
              <a:t>1/2</a:t>
            </a:r>
            <a:endParaRPr lang="en-US" sz="1400" b="1">
              <a:solidFill>
                <a:srgbClr val="CC0000"/>
              </a:solidFill>
              <a:latin typeface="Comic Sans MS" pitchFamily="-128" charset="0"/>
            </a:endParaRPr>
          </a:p>
        </p:txBody>
      </p:sp>
      <p:sp>
        <p:nvSpPr>
          <p:cNvPr id="31836" name="Text Box 92"/>
          <p:cNvSpPr txBox="1">
            <a:spLocks noChangeArrowheads="1"/>
          </p:cNvSpPr>
          <p:nvPr/>
        </p:nvSpPr>
        <p:spPr bwMode="auto">
          <a:xfrm>
            <a:off x="4381500" y="1143000"/>
            <a:ext cx="492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rgbClr val="CC0000"/>
                </a:solidFill>
                <a:latin typeface="Comic Sans MS" pitchFamily="-128" charset="0"/>
                <a:cs typeface="Times New Roman" pitchFamily="-128" charset="0"/>
              </a:rPr>
              <a:t>1/2</a:t>
            </a:r>
            <a:endParaRPr lang="en-US" sz="1400" b="1">
              <a:solidFill>
                <a:srgbClr val="CC0000"/>
              </a:solidFill>
              <a:latin typeface="Comic Sans MS" pitchFamily="-128" charset="0"/>
            </a:endParaRPr>
          </a:p>
        </p:txBody>
      </p:sp>
      <p:sp>
        <p:nvSpPr>
          <p:cNvPr id="31837" name="Text Box 93"/>
          <p:cNvSpPr txBox="1">
            <a:spLocks noChangeArrowheads="1"/>
          </p:cNvSpPr>
          <p:nvPr/>
        </p:nvSpPr>
        <p:spPr bwMode="auto">
          <a:xfrm>
            <a:off x="4343400" y="3048000"/>
            <a:ext cx="4238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  <a:cs typeface="Times New Roman" pitchFamily="-128" charset="0"/>
              </a:rPr>
              <a:t>1/2</a:t>
            </a:r>
            <a:endParaRPr lang="en-US" sz="1200">
              <a:latin typeface="Comic Sans MS" pitchFamily="-128" charset="0"/>
            </a:endParaRPr>
          </a:p>
        </p:txBody>
      </p:sp>
      <p:sp>
        <p:nvSpPr>
          <p:cNvPr id="31838" name="Text Box 94"/>
          <p:cNvSpPr txBox="1">
            <a:spLocks noChangeArrowheads="1"/>
          </p:cNvSpPr>
          <p:nvPr/>
        </p:nvSpPr>
        <p:spPr bwMode="auto">
          <a:xfrm>
            <a:off x="4343400" y="3382963"/>
            <a:ext cx="4238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  <a:cs typeface="Times New Roman" pitchFamily="-128" charset="0"/>
              </a:rPr>
              <a:t>1/2</a:t>
            </a:r>
            <a:endParaRPr lang="en-US" sz="1200">
              <a:latin typeface="Comic Sans MS" pitchFamily="-128" charset="0"/>
            </a:endParaRPr>
          </a:p>
        </p:txBody>
      </p:sp>
      <p:sp>
        <p:nvSpPr>
          <p:cNvPr id="31839" name="Text Box 95"/>
          <p:cNvSpPr txBox="1">
            <a:spLocks noChangeArrowheads="1"/>
          </p:cNvSpPr>
          <p:nvPr/>
        </p:nvSpPr>
        <p:spPr bwMode="auto">
          <a:xfrm>
            <a:off x="4343400" y="5181600"/>
            <a:ext cx="4238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  <a:cs typeface="Times New Roman" pitchFamily="-128" charset="0"/>
              </a:rPr>
              <a:t>1/2</a:t>
            </a:r>
            <a:endParaRPr lang="en-US" sz="1200">
              <a:latin typeface="Comic Sans MS" pitchFamily="-128" charset="0"/>
            </a:endParaRPr>
          </a:p>
        </p:txBody>
      </p:sp>
      <p:sp>
        <p:nvSpPr>
          <p:cNvPr id="31840" name="Text Box 96"/>
          <p:cNvSpPr txBox="1">
            <a:spLocks noChangeArrowheads="1"/>
          </p:cNvSpPr>
          <p:nvPr/>
        </p:nvSpPr>
        <p:spPr bwMode="auto">
          <a:xfrm>
            <a:off x="4343400" y="5486400"/>
            <a:ext cx="4238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  <a:cs typeface="Times New Roman" pitchFamily="-128" charset="0"/>
              </a:rPr>
              <a:t>1/2</a:t>
            </a:r>
            <a:endParaRPr lang="en-US" sz="1200">
              <a:latin typeface="Comic Sans MS" pitchFamily="-128" charset="0"/>
            </a:endParaRPr>
          </a:p>
        </p:txBody>
      </p:sp>
      <p:sp>
        <p:nvSpPr>
          <p:cNvPr id="31841" name="Text Box 97"/>
          <p:cNvSpPr txBox="1">
            <a:spLocks noChangeArrowheads="1"/>
          </p:cNvSpPr>
          <p:nvPr/>
        </p:nvSpPr>
        <p:spPr bwMode="auto">
          <a:xfrm>
            <a:off x="4429125" y="1509713"/>
            <a:ext cx="307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8000"/>
                </a:solidFill>
                <a:latin typeface="Comic Sans MS" pitchFamily="-128" charset="0"/>
                <a:cs typeface="Times New Roman" pitchFamily="-128" charset="0"/>
              </a:rPr>
              <a:t>1</a:t>
            </a:r>
            <a:endParaRPr lang="en-US" sz="1600" b="1">
              <a:solidFill>
                <a:srgbClr val="008000"/>
              </a:solidFill>
              <a:latin typeface="Comic Sans MS" pitchFamily="-128" charset="0"/>
            </a:endParaRPr>
          </a:p>
        </p:txBody>
      </p:sp>
      <p:sp>
        <p:nvSpPr>
          <p:cNvPr id="31842" name="Text Box 98"/>
          <p:cNvSpPr txBox="1">
            <a:spLocks noChangeArrowheads="1"/>
          </p:cNvSpPr>
          <p:nvPr/>
        </p:nvSpPr>
        <p:spPr bwMode="auto">
          <a:xfrm>
            <a:off x="5715000" y="685800"/>
            <a:ext cx="779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CC0000"/>
                </a:solidFill>
                <a:latin typeface="Comic Sans MS" pitchFamily="-128" charset="0"/>
              </a:rPr>
              <a:t>1/18</a:t>
            </a:r>
          </a:p>
        </p:txBody>
      </p:sp>
      <p:sp>
        <p:nvSpPr>
          <p:cNvPr id="31843" name="Text Box 99"/>
          <p:cNvSpPr txBox="1">
            <a:spLocks noChangeArrowheads="1"/>
          </p:cNvSpPr>
          <p:nvPr/>
        </p:nvSpPr>
        <p:spPr bwMode="auto">
          <a:xfrm>
            <a:off x="5715000" y="1143000"/>
            <a:ext cx="779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CC0000"/>
                </a:solidFill>
                <a:latin typeface="Comic Sans MS" pitchFamily="-128" charset="0"/>
              </a:rPr>
              <a:t>1/18</a:t>
            </a:r>
          </a:p>
        </p:txBody>
      </p:sp>
      <p:sp>
        <p:nvSpPr>
          <p:cNvPr id="31844" name="Text Box 100"/>
          <p:cNvSpPr txBox="1">
            <a:spLocks noChangeArrowheads="1"/>
          </p:cNvSpPr>
          <p:nvPr/>
        </p:nvSpPr>
        <p:spPr bwMode="auto">
          <a:xfrm>
            <a:off x="5791200" y="1600200"/>
            <a:ext cx="623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8000"/>
                </a:solidFill>
                <a:latin typeface="Comic Sans MS" pitchFamily="-128" charset="0"/>
              </a:rPr>
              <a:t>1/9</a:t>
            </a:r>
          </a:p>
        </p:txBody>
      </p:sp>
      <p:sp>
        <p:nvSpPr>
          <p:cNvPr id="31845" name="Text Box 101"/>
          <p:cNvSpPr txBox="1">
            <a:spLocks noChangeArrowheads="1"/>
          </p:cNvSpPr>
          <p:nvPr/>
        </p:nvSpPr>
        <p:spPr bwMode="auto">
          <a:xfrm>
            <a:off x="5791200" y="1981200"/>
            <a:ext cx="623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8000"/>
                </a:solidFill>
                <a:latin typeface="Comic Sans MS" pitchFamily="-128" charset="0"/>
              </a:rPr>
              <a:t>1/9</a:t>
            </a:r>
          </a:p>
        </p:txBody>
      </p:sp>
      <p:sp>
        <p:nvSpPr>
          <p:cNvPr id="31846" name="Text Box 102"/>
          <p:cNvSpPr txBox="1">
            <a:spLocks noChangeArrowheads="1"/>
          </p:cNvSpPr>
          <p:nvPr/>
        </p:nvSpPr>
        <p:spPr bwMode="auto">
          <a:xfrm>
            <a:off x="5715000" y="2590800"/>
            <a:ext cx="623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8000"/>
                </a:solidFill>
                <a:latin typeface="Comic Sans MS" pitchFamily="-128" charset="0"/>
              </a:rPr>
              <a:t>1/9</a:t>
            </a:r>
          </a:p>
        </p:txBody>
      </p:sp>
      <p:sp>
        <p:nvSpPr>
          <p:cNvPr id="31847" name="Text Box 103"/>
          <p:cNvSpPr txBox="1">
            <a:spLocks noChangeArrowheads="1"/>
          </p:cNvSpPr>
          <p:nvPr/>
        </p:nvSpPr>
        <p:spPr bwMode="auto">
          <a:xfrm>
            <a:off x="5715000" y="3032125"/>
            <a:ext cx="779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CC0000"/>
                </a:solidFill>
                <a:latin typeface="Comic Sans MS" pitchFamily="-128" charset="0"/>
              </a:rPr>
              <a:t>1/18</a:t>
            </a:r>
          </a:p>
        </p:txBody>
      </p:sp>
      <p:sp>
        <p:nvSpPr>
          <p:cNvPr id="31848" name="Text Box 104"/>
          <p:cNvSpPr txBox="1">
            <a:spLocks noChangeArrowheads="1"/>
          </p:cNvSpPr>
          <p:nvPr/>
        </p:nvSpPr>
        <p:spPr bwMode="auto">
          <a:xfrm>
            <a:off x="5715000" y="3489325"/>
            <a:ext cx="779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CC0000"/>
                </a:solidFill>
                <a:latin typeface="Comic Sans MS" pitchFamily="-128" charset="0"/>
              </a:rPr>
              <a:t>1/18</a:t>
            </a:r>
          </a:p>
        </p:txBody>
      </p:sp>
      <p:sp>
        <p:nvSpPr>
          <p:cNvPr id="31849" name="Text Box 105"/>
          <p:cNvSpPr txBox="1">
            <a:spLocks noChangeArrowheads="1"/>
          </p:cNvSpPr>
          <p:nvPr/>
        </p:nvSpPr>
        <p:spPr bwMode="auto">
          <a:xfrm>
            <a:off x="5791200" y="3886200"/>
            <a:ext cx="623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8000"/>
                </a:solidFill>
                <a:latin typeface="Comic Sans MS" pitchFamily="-128" charset="0"/>
              </a:rPr>
              <a:t>1/9</a:t>
            </a:r>
          </a:p>
        </p:txBody>
      </p:sp>
      <p:sp>
        <p:nvSpPr>
          <p:cNvPr id="31850" name="Text Box 106"/>
          <p:cNvSpPr txBox="1">
            <a:spLocks noChangeArrowheads="1"/>
          </p:cNvSpPr>
          <p:nvPr/>
        </p:nvSpPr>
        <p:spPr bwMode="auto">
          <a:xfrm>
            <a:off x="5791200" y="4419600"/>
            <a:ext cx="623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8000"/>
                </a:solidFill>
                <a:latin typeface="Comic Sans MS" pitchFamily="-128" charset="0"/>
              </a:rPr>
              <a:t>1/9</a:t>
            </a:r>
          </a:p>
        </p:txBody>
      </p:sp>
      <p:sp>
        <p:nvSpPr>
          <p:cNvPr id="31851" name="Text Box 107"/>
          <p:cNvSpPr txBox="1">
            <a:spLocks noChangeArrowheads="1"/>
          </p:cNvSpPr>
          <p:nvPr/>
        </p:nvSpPr>
        <p:spPr bwMode="auto">
          <a:xfrm>
            <a:off x="5791200" y="4800600"/>
            <a:ext cx="6238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008000"/>
                </a:solidFill>
                <a:latin typeface="Comic Sans MS" pitchFamily="-128" charset="0"/>
              </a:rPr>
              <a:t>1/9</a:t>
            </a:r>
          </a:p>
        </p:txBody>
      </p:sp>
      <p:sp>
        <p:nvSpPr>
          <p:cNvPr id="31852" name="Text Box 108"/>
          <p:cNvSpPr txBox="1">
            <a:spLocks noChangeArrowheads="1"/>
          </p:cNvSpPr>
          <p:nvPr/>
        </p:nvSpPr>
        <p:spPr bwMode="auto">
          <a:xfrm>
            <a:off x="5715000" y="5241925"/>
            <a:ext cx="779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CC0000"/>
                </a:solidFill>
                <a:latin typeface="Comic Sans MS" pitchFamily="-128" charset="0"/>
              </a:rPr>
              <a:t>1/18</a:t>
            </a:r>
          </a:p>
        </p:txBody>
      </p:sp>
      <p:sp>
        <p:nvSpPr>
          <p:cNvPr id="31853" name="Text Box 109"/>
          <p:cNvSpPr txBox="1">
            <a:spLocks noChangeArrowheads="1"/>
          </p:cNvSpPr>
          <p:nvPr/>
        </p:nvSpPr>
        <p:spPr bwMode="auto">
          <a:xfrm>
            <a:off x="5715000" y="5775325"/>
            <a:ext cx="779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CC0000"/>
                </a:solidFill>
                <a:latin typeface="Comic Sans MS" pitchFamily="-128" charset="0"/>
              </a:rPr>
              <a:t>1/18</a:t>
            </a:r>
          </a:p>
        </p:txBody>
      </p:sp>
      <p:sp>
        <p:nvSpPr>
          <p:cNvPr id="31854" name="Text Box 110"/>
          <p:cNvSpPr txBox="1">
            <a:spLocks noChangeArrowheads="1"/>
          </p:cNvSpPr>
          <p:nvPr/>
        </p:nvSpPr>
        <p:spPr bwMode="auto">
          <a:xfrm>
            <a:off x="6413500" y="2298700"/>
            <a:ext cx="2530475" cy="1404938"/>
          </a:xfrm>
          <a:prstGeom prst="rect">
            <a:avLst/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08000"/>
                </a:solidFill>
                <a:latin typeface="Comic Sans MS" pitchFamily="-128" charset="0"/>
              </a:rPr>
              <a:t>W</a:t>
            </a:r>
            <a:r>
              <a:rPr lang="en-US" sz="2800">
                <a:latin typeface="Comic Sans MS" pitchFamily="-128" charset="0"/>
              </a:rPr>
              <a:t>: 6/9  = </a:t>
            </a:r>
            <a:r>
              <a:rPr lang="en-US" sz="2800" b="1">
                <a:solidFill>
                  <a:srgbClr val="008000"/>
                </a:solidFill>
                <a:latin typeface="Comic Sans MS" pitchFamily="-128" charset="0"/>
              </a:rPr>
              <a:t>2/3</a:t>
            </a:r>
          </a:p>
          <a:p>
            <a:endParaRPr lang="en-US" sz="2800">
              <a:latin typeface="Comic Sans MS" pitchFamily="-128" charset="0"/>
            </a:endParaRPr>
          </a:p>
          <a:p>
            <a:r>
              <a:rPr lang="en-US" sz="2800">
                <a:solidFill>
                  <a:srgbClr val="33CC33"/>
                </a:solidFill>
                <a:latin typeface="Comic Sans MS" pitchFamily="-128" charset="0"/>
              </a:rPr>
              <a:t> </a:t>
            </a:r>
            <a:r>
              <a:rPr lang="en-US" sz="2800">
                <a:solidFill>
                  <a:srgbClr val="CC0000"/>
                </a:solidFill>
                <a:latin typeface="Comic Sans MS" pitchFamily="-128" charset="0"/>
              </a:rPr>
              <a:t>L</a:t>
            </a:r>
            <a:r>
              <a:rPr lang="en-US" sz="2800">
                <a:latin typeface="Comic Sans MS" pitchFamily="-128" charset="0"/>
              </a:rPr>
              <a:t>: 6/18 = </a:t>
            </a:r>
            <a:r>
              <a:rPr lang="en-US" sz="2800" b="1">
                <a:solidFill>
                  <a:srgbClr val="CC0000"/>
                </a:solidFill>
                <a:latin typeface="Comic Sans MS" pitchFamily="-128" charset="0"/>
              </a:rPr>
              <a:t>1/3</a:t>
            </a:r>
          </a:p>
        </p:txBody>
      </p:sp>
      <p:sp>
        <p:nvSpPr>
          <p:cNvPr id="17518" name="Text Box 111"/>
          <p:cNvSpPr txBox="1">
            <a:spLocks noChangeArrowheads="1"/>
          </p:cNvSpPr>
          <p:nvPr/>
        </p:nvSpPr>
        <p:spPr bwMode="auto">
          <a:xfrm>
            <a:off x="1347102" y="0"/>
            <a:ext cx="509018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Comic Sans MS" pitchFamily="-128" charset="0"/>
              </a:rPr>
              <a:t>Analysis: </a:t>
            </a:r>
            <a:r>
              <a:rPr lang="en-US" sz="2800" b="1" dirty="0" smtClean="0">
                <a:solidFill>
                  <a:srgbClr val="7030A0"/>
                </a:solidFill>
                <a:latin typeface="Comic Sans MS" pitchFamily="-128" charset="0"/>
              </a:rPr>
              <a:t>SWITCH</a:t>
            </a:r>
            <a:r>
              <a:rPr lang="en-US" sz="2800" b="1" dirty="0" smtClean="0">
                <a:solidFill>
                  <a:schemeClr val="accent2"/>
                </a:solidFill>
                <a:latin typeface="Comic Sans MS" pitchFamily="-128" charset="0"/>
              </a:rPr>
              <a:t> </a:t>
            </a:r>
            <a:r>
              <a:rPr lang="en-US" sz="2800" b="1" dirty="0" smtClean="0">
                <a:latin typeface="Comic Sans MS" pitchFamily="-128" charset="0"/>
              </a:rPr>
              <a:t>strategy</a:t>
            </a:r>
            <a:endParaRPr lang="en-US" sz="2800" b="1" dirty="0">
              <a:latin typeface="Comic Sans MS" pitchFamily="-128" charset="0"/>
            </a:endParaRPr>
          </a:p>
        </p:txBody>
      </p:sp>
      <p:sp>
        <p:nvSpPr>
          <p:cNvPr id="31856" name="Text Box 112"/>
          <p:cNvSpPr txBox="1">
            <a:spLocks noChangeArrowheads="1"/>
          </p:cNvSpPr>
          <p:nvPr/>
        </p:nvSpPr>
        <p:spPr bwMode="auto">
          <a:xfrm>
            <a:off x="4419600" y="1905000"/>
            <a:ext cx="307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008000"/>
                </a:solidFill>
                <a:latin typeface="Comic Sans MS" pitchFamily="-128" charset="0"/>
                <a:cs typeface="Times New Roman" pitchFamily="-128" charset="0"/>
              </a:rPr>
              <a:t>1</a:t>
            </a:r>
            <a:endParaRPr lang="en-US" sz="1600" b="1">
              <a:solidFill>
                <a:srgbClr val="008000"/>
              </a:solidFill>
              <a:latin typeface="Comic Sans MS" pitchFamily="-128" charset="0"/>
            </a:endParaRPr>
          </a:p>
        </p:txBody>
      </p:sp>
      <p:sp>
        <p:nvSpPr>
          <p:cNvPr id="31857" name="Text Box 113"/>
          <p:cNvSpPr txBox="1">
            <a:spLocks noChangeArrowheads="1"/>
          </p:cNvSpPr>
          <p:nvPr/>
        </p:nvSpPr>
        <p:spPr bwMode="auto">
          <a:xfrm>
            <a:off x="4419600" y="2635250"/>
            <a:ext cx="2524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  <a:cs typeface="Times New Roman" pitchFamily="-128" charset="0"/>
              </a:rPr>
              <a:t>1</a:t>
            </a:r>
            <a:endParaRPr lang="en-US" sz="1200">
              <a:latin typeface="Comic Sans MS" pitchFamily="-128" charset="0"/>
            </a:endParaRPr>
          </a:p>
        </p:txBody>
      </p:sp>
      <p:sp>
        <p:nvSpPr>
          <p:cNvPr id="31858" name="Text Box 114"/>
          <p:cNvSpPr txBox="1">
            <a:spLocks noChangeArrowheads="1"/>
          </p:cNvSpPr>
          <p:nvPr/>
        </p:nvSpPr>
        <p:spPr bwMode="auto">
          <a:xfrm>
            <a:off x="4419600" y="3702050"/>
            <a:ext cx="2524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  <a:cs typeface="Times New Roman" pitchFamily="-128" charset="0"/>
              </a:rPr>
              <a:t>1</a:t>
            </a:r>
            <a:endParaRPr lang="en-US" sz="1200">
              <a:latin typeface="Comic Sans MS" pitchFamily="-128" charset="0"/>
            </a:endParaRPr>
          </a:p>
        </p:txBody>
      </p:sp>
      <p:sp>
        <p:nvSpPr>
          <p:cNvPr id="31859" name="Text Box 115"/>
          <p:cNvSpPr txBox="1">
            <a:spLocks noChangeArrowheads="1"/>
          </p:cNvSpPr>
          <p:nvPr/>
        </p:nvSpPr>
        <p:spPr bwMode="auto">
          <a:xfrm>
            <a:off x="4419600" y="4692650"/>
            <a:ext cx="2524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  <a:cs typeface="Times New Roman" pitchFamily="-128" charset="0"/>
              </a:rPr>
              <a:t>1</a:t>
            </a:r>
            <a:endParaRPr lang="en-US" sz="1200">
              <a:latin typeface="Comic Sans MS" pitchFamily="-128" charset="0"/>
            </a:endParaRPr>
          </a:p>
        </p:txBody>
      </p:sp>
      <p:sp>
        <p:nvSpPr>
          <p:cNvPr id="31860" name="Text Box 116"/>
          <p:cNvSpPr txBox="1">
            <a:spLocks noChangeArrowheads="1"/>
          </p:cNvSpPr>
          <p:nvPr/>
        </p:nvSpPr>
        <p:spPr bwMode="auto">
          <a:xfrm>
            <a:off x="4419600" y="4267200"/>
            <a:ext cx="2524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latin typeface="Comic Sans MS" pitchFamily="-128" charset="0"/>
                <a:cs typeface="Times New Roman" pitchFamily="-128" charset="0"/>
              </a:rPr>
              <a:t>1</a:t>
            </a:r>
            <a:endParaRPr lang="en-US" sz="1200">
              <a:latin typeface="Comic Sans MS" pitchFamily="-128" charset="0"/>
            </a:endParaRPr>
          </a:p>
        </p:txBody>
      </p:sp>
      <p:grpSp>
        <p:nvGrpSpPr>
          <p:cNvPr id="2" name="Group 130"/>
          <p:cNvGrpSpPr>
            <a:grpSpLocks/>
          </p:cNvGrpSpPr>
          <p:nvPr/>
        </p:nvGrpSpPr>
        <p:grpSpPr bwMode="auto">
          <a:xfrm>
            <a:off x="5257800" y="655638"/>
            <a:ext cx="633413" cy="5516562"/>
            <a:chOff x="3312" y="413"/>
            <a:chExt cx="399" cy="3475"/>
          </a:xfrm>
        </p:grpSpPr>
        <p:sp>
          <p:nvSpPr>
            <p:cNvPr id="17525" name="Text Box 118"/>
            <p:cNvSpPr txBox="1">
              <a:spLocks noChangeArrowheads="1"/>
            </p:cNvSpPr>
            <p:nvPr/>
          </p:nvSpPr>
          <p:spPr bwMode="auto">
            <a:xfrm>
              <a:off x="3350" y="413"/>
              <a:ext cx="30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CC0000"/>
                  </a:solidFill>
                  <a:latin typeface="Comic Sans MS" pitchFamily="-128" charset="0"/>
                </a:rPr>
                <a:t>L </a:t>
              </a:r>
            </a:p>
          </p:txBody>
        </p:sp>
        <p:sp>
          <p:nvSpPr>
            <p:cNvPr id="17526" name="Text Box 119"/>
            <p:cNvSpPr txBox="1">
              <a:spLocks noChangeArrowheads="1"/>
            </p:cNvSpPr>
            <p:nvPr/>
          </p:nvSpPr>
          <p:spPr bwMode="auto">
            <a:xfrm>
              <a:off x="3312" y="1872"/>
              <a:ext cx="30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CC0000"/>
                  </a:solidFill>
                  <a:latin typeface="Comic Sans MS" pitchFamily="-128" charset="0"/>
                </a:rPr>
                <a:t>L </a:t>
              </a:r>
            </a:p>
          </p:txBody>
        </p:sp>
        <p:sp>
          <p:nvSpPr>
            <p:cNvPr id="17527" name="Text Box 120"/>
            <p:cNvSpPr txBox="1">
              <a:spLocks noChangeArrowheads="1"/>
            </p:cNvSpPr>
            <p:nvPr/>
          </p:nvSpPr>
          <p:spPr bwMode="auto">
            <a:xfrm>
              <a:off x="3360" y="720"/>
              <a:ext cx="30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CC0000"/>
                  </a:solidFill>
                  <a:latin typeface="Comic Sans MS" pitchFamily="-128" charset="0"/>
                </a:rPr>
                <a:t>L </a:t>
              </a:r>
            </a:p>
          </p:txBody>
        </p:sp>
        <p:sp>
          <p:nvSpPr>
            <p:cNvPr id="17528" name="Text Box 121"/>
            <p:cNvSpPr txBox="1">
              <a:spLocks noChangeArrowheads="1"/>
            </p:cNvSpPr>
            <p:nvPr/>
          </p:nvSpPr>
          <p:spPr bwMode="auto">
            <a:xfrm>
              <a:off x="3312" y="3600"/>
              <a:ext cx="30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CC0000"/>
                  </a:solidFill>
                  <a:latin typeface="Comic Sans MS" pitchFamily="-128" charset="0"/>
                </a:rPr>
                <a:t>L </a:t>
              </a:r>
            </a:p>
          </p:txBody>
        </p:sp>
        <p:sp>
          <p:nvSpPr>
            <p:cNvPr id="17529" name="Text Box 122"/>
            <p:cNvSpPr txBox="1">
              <a:spLocks noChangeArrowheads="1"/>
            </p:cNvSpPr>
            <p:nvPr/>
          </p:nvSpPr>
          <p:spPr bwMode="auto">
            <a:xfrm>
              <a:off x="3312" y="2160"/>
              <a:ext cx="30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CC0000"/>
                  </a:solidFill>
                  <a:latin typeface="Comic Sans MS" pitchFamily="-128" charset="0"/>
                </a:rPr>
                <a:t>L </a:t>
              </a:r>
            </a:p>
          </p:txBody>
        </p:sp>
        <p:sp>
          <p:nvSpPr>
            <p:cNvPr id="17530" name="Text Box 123"/>
            <p:cNvSpPr txBox="1">
              <a:spLocks noChangeArrowheads="1"/>
            </p:cNvSpPr>
            <p:nvPr/>
          </p:nvSpPr>
          <p:spPr bwMode="auto">
            <a:xfrm>
              <a:off x="3312" y="3264"/>
              <a:ext cx="30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CC0000"/>
                  </a:solidFill>
                  <a:latin typeface="Comic Sans MS" pitchFamily="-128" charset="0"/>
                </a:rPr>
                <a:t>L </a:t>
              </a:r>
            </a:p>
          </p:txBody>
        </p:sp>
        <p:sp>
          <p:nvSpPr>
            <p:cNvPr id="17531" name="Text Box 124"/>
            <p:cNvSpPr txBox="1">
              <a:spLocks noChangeArrowheads="1"/>
            </p:cNvSpPr>
            <p:nvPr/>
          </p:nvSpPr>
          <p:spPr bwMode="auto">
            <a:xfrm>
              <a:off x="3312" y="1008"/>
              <a:ext cx="39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8000"/>
                  </a:solidFill>
                  <a:latin typeface="Comic Sans MS" pitchFamily="-128" charset="0"/>
                </a:rPr>
                <a:t>W </a:t>
              </a:r>
            </a:p>
          </p:txBody>
        </p:sp>
        <p:sp>
          <p:nvSpPr>
            <p:cNvPr id="17532" name="Text Box 125"/>
            <p:cNvSpPr txBox="1">
              <a:spLocks noChangeArrowheads="1"/>
            </p:cNvSpPr>
            <p:nvPr/>
          </p:nvSpPr>
          <p:spPr bwMode="auto">
            <a:xfrm>
              <a:off x="3312" y="1296"/>
              <a:ext cx="39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8000"/>
                  </a:solidFill>
                  <a:latin typeface="Comic Sans MS" pitchFamily="-128" charset="0"/>
                </a:rPr>
                <a:t>W </a:t>
              </a:r>
            </a:p>
          </p:txBody>
        </p:sp>
        <p:sp>
          <p:nvSpPr>
            <p:cNvPr id="17533" name="Text Box 126"/>
            <p:cNvSpPr txBox="1">
              <a:spLocks noChangeArrowheads="1"/>
            </p:cNvSpPr>
            <p:nvPr/>
          </p:nvSpPr>
          <p:spPr bwMode="auto">
            <a:xfrm>
              <a:off x="3312" y="1584"/>
              <a:ext cx="39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8000"/>
                  </a:solidFill>
                  <a:latin typeface="Comic Sans MS" pitchFamily="-128" charset="0"/>
                </a:rPr>
                <a:t>W </a:t>
              </a:r>
            </a:p>
          </p:txBody>
        </p:sp>
        <p:sp>
          <p:nvSpPr>
            <p:cNvPr id="17534" name="Text Box 127"/>
            <p:cNvSpPr txBox="1">
              <a:spLocks noChangeArrowheads="1"/>
            </p:cNvSpPr>
            <p:nvPr/>
          </p:nvSpPr>
          <p:spPr bwMode="auto">
            <a:xfrm>
              <a:off x="3312" y="2448"/>
              <a:ext cx="39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8000"/>
                  </a:solidFill>
                  <a:latin typeface="Comic Sans MS" pitchFamily="-128" charset="0"/>
                </a:rPr>
                <a:t>W </a:t>
              </a:r>
            </a:p>
          </p:txBody>
        </p:sp>
        <p:sp>
          <p:nvSpPr>
            <p:cNvPr id="17535" name="Text Box 128"/>
            <p:cNvSpPr txBox="1">
              <a:spLocks noChangeArrowheads="1"/>
            </p:cNvSpPr>
            <p:nvPr/>
          </p:nvSpPr>
          <p:spPr bwMode="auto">
            <a:xfrm>
              <a:off x="3312" y="2736"/>
              <a:ext cx="39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8000"/>
                  </a:solidFill>
                  <a:latin typeface="Comic Sans MS" pitchFamily="-128" charset="0"/>
                </a:rPr>
                <a:t>W </a:t>
              </a:r>
            </a:p>
          </p:txBody>
        </p:sp>
        <p:sp>
          <p:nvSpPr>
            <p:cNvPr id="17536" name="Text Box 129"/>
            <p:cNvSpPr txBox="1">
              <a:spLocks noChangeArrowheads="1"/>
            </p:cNvSpPr>
            <p:nvPr/>
          </p:nvSpPr>
          <p:spPr bwMode="auto">
            <a:xfrm>
              <a:off x="3312" y="3024"/>
              <a:ext cx="39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8000"/>
                  </a:solidFill>
                  <a:latin typeface="Comic Sans MS" pitchFamily="-128" charset="0"/>
                </a:rPr>
                <a:t>W </a:t>
              </a:r>
            </a:p>
          </p:txBody>
        </p:sp>
      </p:grpSp>
      <p:sp>
        <p:nvSpPr>
          <p:cNvPr id="129" name="Rectangle 11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400800" y="6613525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000"/>
            </a:lvl1pPr>
          </a:lstStyle>
          <a:p>
            <a:pPr>
              <a:defRPr/>
            </a:pPr>
            <a:r>
              <a:rPr lang="en-US" dirty="0" err="1" smtClean="0"/>
              <a:t>lec</a:t>
            </a:r>
            <a:r>
              <a:rPr lang="en-US" dirty="0" smtClean="0"/>
              <a:t> 13W.</a:t>
            </a:r>
            <a:fld id="{17233D2A-0857-4415-88C1-423492E69A2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32" name="~PP1956.WAV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8713" y="64627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89976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95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2"/>
                </p:tgtEl>
              </p:cMediaNode>
            </p:audio>
          </p:childTnLst>
        </p:cTn>
      </p:par>
    </p:tnLst>
    <p:bldLst>
      <p:bldP spid="31833" grpId="0"/>
      <p:bldP spid="31823" grpId="0"/>
      <p:bldP spid="31824" grpId="0"/>
      <p:bldP spid="31825" grpId="0"/>
      <p:bldP spid="31826" grpId="0"/>
      <p:bldP spid="31827" grpId="0"/>
      <p:bldP spid="31828" grpId="0"/>
      <p:bldP spid="31829" grpId="0"/>
      <p:bldP spid="31830" grpId="0"/>
      <p:bldP spid="31831" grpId="0"/>
      <p:bldP spid="31832" grpId="0"/>
      <p:bldP spid="31834" grpId="0"/>
      <p:bldP spid="31835" grpId="0"/>
      <p:bldP spid="31836" grpId="0"/>
      <p:bldP spid="31837" grpId="0"/>
      <p:bldP spid="31838" grpId="0"/>
      <p:bldP spid="31839" grpId="0"/>
      <p:bldP spid="31840" grpId="0"/>
      <p:bldP spid="31841" grpId="0"/>
      <p:bldP spid="31842" grpId="0"/>
      <p:bldP spid="31843" grpId="0"/>
      <p:bldP spid="31844" grpId="0"/>
      <p:bldP spid="31845" grpId="0"/>
      <p:bldP spid="31846" grpId="0"/>
      <p:bldP spid="31847" grpId="0"/>
      <p:bldP spid="31848" grpId="0"/>
      <p:bldP spid="31849" grpId="0"/>
      <p:bldP spid="31850" grpId="0"/>
      <p:bldP spid="31851" grpId="0"/>
      <p:bldP spid="31852" grpId="0"/>
      <p:bldP spid="31853" grpId="0"/>
      <p:bldP spid="31854" grpId="0" animBg="1"/>
      <p:bldP spid="31856" grpId="0"/>
      <p:bldP spid="31857" grpId="0"/>
      <p:bldP spid="31858" grpId="0"/>
      <p:bldP spid="31859" grpId="0"/>
      <p:bldP spid="318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5" name="Text Box 33"/>
          <p:cNvSpPr txBox="1">
            <a:spLocks noChangeArrowheads="1"/>
          </p:cNvSpPr>
          <p:nvPr/>
        </p:nvSpPr>
        <p:spPr bwMode="auto">
          <a:xfrm>
            <a:off x="533400" y="1371600"/>
            <a:ext cx="8077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7030A0"/>
                </a:solidFill>
                <a:latin typeface="Comic Sans MS" pitchFamily="-128" charset="0"/>
              </a:rPr>
              <a:t>SWITCH</a:t>
            </a:r>
            <a:r>
              <a:rPr lang="en-US" sz="4800" dirty="0" smtClean="0">
                <a:latin typeface="Comic Sans MS" pitchFamily="-128" charset="0"/>
              </a:rPr>
              <a:t> </a:t>
            </a:r>
            <a:r>
              <a:rPr lang="en-US" sz="4800" dirty="0">
                <a:latin typeface="Comic Sans MS" pitchFamily="-128" charset="0"/>
              </a:rPr>
              <a:t>strategy wins </a:t>
            </a:r>
            <a:r>
              <a:rPr lang="en-US" sz="4800" u="sng" dirty="0" err="1">
                <a:latin typeface="Comic Sans MS" pitchFamily="-128" charset="0"/>
              </a:rPr>
              <a:t>iff</a:t>
            </a:r>
            <a:endParaRPr lang="en-US" sz="4800" dirty="0">
              <a:latin typeface="Comic Sans MS" pitchFamily="-128" charset="0"/>
            </a:endParaRPr>
          </a:p>
          <a:p>
            <a:r>
              <a:rPr lang="en-US" sz="4800" dirty="0" smtClean="0">
                <a:latin typeface="Comic Sans MS" pitchFamily="-128" charset="0"/>
              </a:rPr>
              <a:t>prize door </a:t>
            </a:r>
            <a:r>
              <a:rPr lang="en-US" sz="4800" dirty="0" smtClean="0">
                <a:solidFill>
                  <a:srgbClr val="CC00CC"/>
                </a:solidFill>
                <a:latin typeface="Comic Sans MS" pitchFamily="-128" charset="0"/>
              </a:rPr>
              <a:t>not</a:t>
            </a:r>
            <a:r>
              <a:rPr lang="en-US" sz="4800" dirty="0" smtClean="0">
                <a:latin typeface="Comic Sans MS" pitchFamily="-128" charset="0"/>
              </a:rPr>
              <a:t> picked:</a:t>
            </a:r>
            <a:endParaRPr lang="en-US" sz="4800" dirty="0">
              <a:latin typeface="Comic Sans MS" pitchFamily="-128" charset="0"/>
            </a:endParaRPr>
          </a:p>
        </p:txBody>
      </p:sp>
      <p:sp>
        <p:nvSpPr>
          <p:cNvPr id="20483" name="Text Box 34"/>
          <p:cNvSpPr txBox="1">
            <a:spLocks noChangeArrowheads="1"/>
          </p:cNvSpPr>
          <p:nvPr/>
        </p:nvSpPr>
        <p:spPr bwMode="auto">
          <a:xfrm>
            <a:off x="1447800" y="457200"/>
            <a:ext cx="5541902" cy="72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100" b="1" dirty="0" smtClean="0">
                <a:latin typeface="Comic Sans MS" pitchFamily="-128" charset="0"/>
              </a:rPr>
              <a:t>really simple analysis</a:t>
            </a:r>
            <a:endParaRPr lang="en-US" sz="4100" b="1" dirty="0"/>
          </a:p>
        </p:txBody>
      </p:sp>
      <p:grpSp>
        <p:nvGrpSpPr>
          <p:cNvPr id="2" name="Group 23"/>
          <p:cNvGrpSpPr/>
          <p:nvPr/>
        </p:nvGrpSpPr>
        <p:grpSpPr>
          <a:xfrm>
            <a:off x="685800" y="3200400"/>
            <a:ext cx="4009431" cy="3146286"/>
            <a:chOff x="685800" y="3200400"/>
            <a:chExt cx="4009431" cy="3146286"/>
          </a:xfrm>
        </p:grpSpPr>
        <p:sp>
          <p:nvSpPr>
            <p:cNvPr id="4" name="Oval 3"/>
            <p:cNvSpPr/>
            <p:nvPr/>
          </p:nvSpPr>
          <p:spPr>
            <a:xfrm>
              <a:off x="1447800" y="4267200"/>
              <a:ext cx="152400" cy="152400"/>
            </a:xfrm>
            <a:prstGeom prst="ellipse">
              <a:avLst/>
            </a:prstGeom>
            <a:solidFill>
              <a:schemeClr val="tx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3200400" y="5410200"/>
              <a:ext cx="152400" cy="152400"/>
            </a:xfrm>
            <a:prstGeom prst="ellipse">
              <a:avLst/>
            </a:prstGeom>
            <a:solidFill>
              <a:schemeClr val="tx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76600" y="3200400"/>
              <a:ext cx="152400" cy="152400"/>
            </a:xfrm>
            <a:prstGeom prst="ellipse">
              <a:avLst/>
            </a:prstGeom>
            <a:solidFill>
              <a:schemeClr val="tx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17"/>
            <p:cNvGrpSpPr/>
            <p:nvPr/>
          </p:nvGrpSpPr>
          <p:grpSpPr>
            <a:xfrm>
              <a:off x="685800" y="3330482"/>
              <a:ext cx="4009431" cy="3016204"/>
              <a:chOff x="2184167" y="3330482"/>
              <a:chExt cx="4009431" cy="3016204"/>
            </a:xfrm>
          </p:grpSpPr>
          <p:cxnSp>
            <p:nvCxnSpPr>
              <p:cNvPr id="8" name="Straight Connector 7"/>
              <p:cNvCxnSpPr>
                <a:stCxn id="4" idx="6"/>
                <a:endCxn id="6" idx="3"/>
              </p:cNvCxnSpPr>
              <p:nvPr/>
            </p:nvCxnSpPr>
            <p:spPr>
              <a:xfrm flipV="1">
                <a:off x="3098567" y="3330482"/>
                <a:ext cx="1698718" cy="10129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stCxn id="4" idx="5"/>
                <a:endCxn id="5" idx="1"/>
              </p:cNvCxnSpPr>
              <p:nvPr/>
            </p:nvCxnSpPr>
            <p:spPr>
              <a:xfrm rot="16200000" flipH="1">
                <a:off x="3381049" y="4092482"/>
                <a:ext cx="1035236" cy="164483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2184167" y="5638800"/>
                <a:ext cx="400943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smtClean="0">
                    <a:latin typeface="Comic Sans MS" pitchFamily="66" charset="0"/>
                  </a:rPr>
                  <a:t>picks prize door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96291" y="3505200"/>
                <a:ext cx="106150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omic Sans MS" pitchFamily="66" charset="0"/>
                  </a:rPr>
                  <a:t>yes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183912" y="4495800"/>
                <a:ext cx="77617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C00CC"/>
                    </a:solidFill>
                    <a:latin typeface="Comic Sans MS" pitchFamily="66" charset="0"/>
                  </a:rPr>
                  <a:t>no</a:t>
                </a:r>
              </a:p>
            </p:txBody>
          </p:sp>
        </p:grpSp>
      </p:grpSp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1854433" y="2971800"/>
          <a:ext cx="2921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8" name="Equation" r:id="rId7" imgW="291960" imgH="939600" progId="Equation.DSMT4">
                  <p:embed/>
                </p:oleObj>
              </mc:Choice>
              <mc:Fallback>
                <p:oleObj name="Equation" r:id="rId7" imgW="291960" imgH="9396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4433" y="2971800"/>
                        <a:ext cx="2921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1854433" y="4724400"/>
          <a:ext cx="2921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9" name="Equation" r:id="rId9" imgW="291960" imgH="939600" progId="Equation.DSMT4">
                  <p:embed/>
                </p:oleObj>
              </mc:Choice>
              <mc:Fallback>
                <p:oleObj name="Equation" r:id="rId9" imgW="291960" imgH="939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4433" y="4724400"/>
                        <a:ext cx="2921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20"/>
          <p:cNvGrpSpPr/>
          <p:nvPr/>
        </p:nvGrpSpPr>
        <p:grpSpPr>
          <a:xfrm>
            <a:off x="3378433" y="2895600"/>
            <a:ext cx="824265" cy="2964597"/>
            <a:chOff x="4876800" y="2895600"/>
            <a:chExt cx="824265" cy="2964597"/>
          </a:xfrm>
        </p:grpSpPr>
        <p:sp>
          <p:nvSpPr>
            <p:cNvPr id="19" name="TextBox 18"/>
            <p:cNvSpPr txBox="1"/>
            <p:nvPr/>
          </p:nvSpPr>
          <p:spPr>
            <a:xfrm>
              <a:off x="5029200" y="2895600"/>
              <a:ext cx="5245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rgbClr val="FF0000"/>
                  </a:solidFill>
                  <a:latin typeface="Comic Sans MS" pitchFamily="66" charset="0"/>
                </a:rPr>
                <a:t>L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76800" y="5029200"/>
              <a:ext cx="8242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rgbClr val="00B050"/>
                  </a:solidFill>
                  <a:latin typeface="Comic Sans MS" pitchFamily="66" charset="0"/>
                </a:rPr>
                <a:t>W</a:t>
              </a:r>
            </a:p>
          </p:txBody>
        </p:sp>
      </p:grpSp>
      <p:grpSp>
        <p:nvGrpSpPr>
          <p:cNvPr id="10" name="Group 25"/>
          <p:cNvGrpSpPr/>
          <p:nvPr/>
        </p:nvGrpSpPr>
        <p:grpSpPr>
          <a:xfrm>
            <a:off x="4343400" y="3200400"/>
            <a:ext cx="4695516" cy="2362200"/>
            <a:chOff x="4343400" y="3200400"/>
            <a:chExt cx="4695516" cy="2362200"/>
          </a:xfrm>
        </p:grpSpPr>
        <p:sp>
          <p:nvSpPr>
            <p:cNvPr id="23" name="TextBox 22"/>
            <p:cNvSpPr txBox="1"/>
            <p:nvPr/>
          </p:nvSpPr>
          <p:spPr>
            <a:xfrm>
              <a:off x="4343400" y="3200400"/>
              <a:ext cx="469551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rgbClr val="0000FF"/>
                  </a:solidFill>
                  <a:latin typeface="Comic Sans MS" pitchFamily="-128" charset="0"/>
                </a:rPr>
                <a:t>Pr{</a:t>
              </a:r>
              <a:r>
                <a:rPr lang="en-US" sz="4800" dirty="0" smtClean="0">
                  <a:solidFill>
                    <a:srgbClr val="7030A0"/>
                  </a:solidFill>
                  <a:latin typeface="Comic Sans MS" pitchFamily="-128" charset="0"/>
                </a:rPr>
                <a:t>switch</a:t>
              </a:r>
              <a:r>
                <a:rPr lang="en-US" sz="4800" dirty="0" smtClean="0">
                  <a:solidFill>
                    <a:schemeClr val="accent2"/>
                  </a:solidFill>
                  <a:latin typeface="Comic Sans MS" pitchFamily="-128" charset="0"/>
                </a:rPr>
                <a:t> </a:t>
              </a:r>
              <a:r>
                <a:rPr lang="en-US" sz="4800" dirty="0" smtClean="0">
                  <a:solidFill>
                    <a:srgbClr val="008000"/>
                  </a:solidFill>
                  <a:latin typeface="Comic Sans MS" pitchFamily="-128" charset="0"/>
                </a:rPr>
                <a:t>wins</a:t>
              </a:r>
              <a:r>
                <a:rPr lang="en-US" sz="4800" dirty="0" smtClean="0">
                  <a:solidFill>
                    <a:srgbClr val="0000FF"/>
                  </a:solidFill>
                  <a:latin typeface="Comic Sans MS" pitchFamily="-128" charset="0"/>
                </a:rPr>
                <a:t>}</a:t>
              </a:r>
              <a:r>
                <a:rPr lang="en-US" sz="4800" dirty="0" smtClean="0">
                  <a:solidFill>
                    <a:srgbClr val="008000"/>
                  </a:solidFill>
                  <a:latin typeface="Comic Sans MS" pitchFamily="-128" charset="0"/>
                </a:rPr>
                <a:t> </a:t>
              </a:r>
              <a:endParaRPr lang="en-US" sz="4800" dirty="0">
                <a:latin typeface="Comic Sans MS" pitchFamily="-128" charset="0"/>
              </a:endParaRPr>
            </a:p>
          </p:txBody>
        </p:sp>
        <p:graphicFrame>
          <p:nvGraphicFramePr>
            <p:cNvPr id="25" name="Object 24"/>
            <p:cNvGraphicFramePr>
              <a:graphicFrameLocks noChangeAspect="1"/>
            </p:cNvGraphicFramePr>
            <p:nvPr/>
          </p:nvGraphicFramePr>
          <p:xfrm>
            <a:off x="5486400" y="3784600"/>
            <a:ext cx="1524000" cy="1778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40" name="Equation" r:id="rId11" imgW="609480" imgH="939600" progId="Equation.DSMT4">
                    <p:embed/>
                  </p:oleObj>
                </mc:Choice>
                <mc:Fallback>
                  <p:oleObj name="Equation" r:id="rId11" imgW="609480" imgH="939600" progId="Equation.DSMT4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86400" y="3784600"/>
                          <a:ext cx="1524000" cy="1778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Rectangle 11"/>
          <p:cNvSpPr txBox="1">
            <a:spLocks noChangeArrowheads="1"/>
          </p:cNvSpPr>
          <p:nvPr/>
        </p:nvSpPr>
        <p:spPr bwMode="auto">
          <a:xfrm>
            <a:off x="6400800" y="6613525"/>
            <a:ext cx="2667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0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lec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13W.</a:t>
            </a:r>
            <a:fld id="{17233D2A-0857-4415-88C1-423492E69A2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pic>
        <p:nvPicPr>
          <p:cNvPr id="24" name="~PP2982.WAV">
            <a:hlinkClick r:id="" action="ppaction://media"/>
          </p:cNvPr>
          <p:cNvPicPr>
            <a:picLocks noRot="1"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48713" y="6462713"/>
            <a:ext cx="304800" cy="304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advTm="70929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>
                <p:cTn id="3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4.3|2.6|12.7|2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|17.7|1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1.7|6.2|5.7|3.6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theme1.xml><?xml version="1.0" encoding="utf-8"?>
<a:theme xmlns:a="http://schemas.openxmlformats.org/drawingml/2006/main" name="CS20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CS20 template.potx</Template>
  <TotalTime>276</TotalTime>
  <Words>439</Words>
  <Application>Microsoft Macintosh PowerPoint</Application>
  <PresentationFormat>On-screen Show (4:3)</PresentationFormat>
  <Paragraphs>149</Paragraphs>
  <Slides>11</Slides>
  <Notes>6</Notes>
  <HiddenSlides>0</HiddenSlides>
  <MMClips>10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CS20 template</vt:lpstr>
      <vt:lpstr>Equation</vt:lpstr>
      <vt:lpstr>The Monty Hall Problem</vt:lpstr>
      <vt:lpstr>Warm up example  (from Monday’s In Class Problems)</vt:lpstr>
      <vt:lpstr>PowerPoint Presentation</vt:lpstr>
      <vt:lpstr>The Monty Hall Game</vt:lpstr>
      <vt:lpstr>Monty Hall Webpages</vt:lpstr>
      <vt:lpstr>The Monty Hall Game</vt:lpstr>
      <vt:lpstr>Switching is Better than Sticking!</vt:lpstr>
      <vt:lpstr>PowerPoint Presentation</vt:lpstr>
      <vt:lpstr>PowerPoint Presentation</vt:lpstr>
      <vt:lpstr>The Last Laugh</vt:lpstr>
      <vt:lpstr> 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Probability</dc:title>
  <dc:creator>Harry Lewis</dc:creator>
  <cp:lastModifiedBy>Harry Lewis</cp:lastModifiedBy>
  <cp:revision>17</cp:revision>
  <dcterms:created xsi:type="dcterms:W3CDTF">2014-04-14T15:42:57Z</dcterms:created>
  <dcterms:modified xsi:type="dcterms:W3CDTF">2015-04-11T21:53:58Z</dcterms:modified>
</cp:coreProperties>
</file>